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85" r:id="rId4"/>
    <p:sldId id="266" r:id="rId5"/>
    <p:sldId id="267" r:id="rId6"/>
    <p:sldId id="291" r:id="rId7"/>
    <p:sldId id="268" r:id="rId8"/>
    <p:sldId id="273" r:id="rId9"/>
    <p:sldId id="281" r:id="rId10"/>
    <p:sldId id="278" r:id="rId11"/>
    <p:sldId id="292" r:id="rId12"/>
    <p:sldId id="269" r:id="rId13"/>
    <p:sldId id="263" r:id="rId14"/>
    <p:sldId id="274" r:id="rId15"/>
    <p:sldId id="275" r:id="rId16"/>
    <p:sldId id="261" r:id="rId17"/>
    <p:sldId id="260" r:id="rId18"/>
    <p:sldId id="286" r:id="rId19"/>
    <p:sldId id="276" r:id="rId20"/>
    <p:sldId id="283" r:id="rId21"/>
    <p:sldId id="282" r:id="rId22"/>
    <p:sldId id="293" r:id="rId23"/>
    <p:sldId id="270" r:id="rId24"/>
    <p:sldId id="26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雅洁 梁" initials="雅洁" lastIdx="0" clrIdx="0">
    <p:extLst>
      <p:ext uri="{19B8F6BF-5375-455C-9EA6-DF929625EA0E}">
        <p15:presenceInfo xmlns:p15="http://schemas.microsoft.com/office/powerpoint/2012/main" userId="6188cdfa6a0f69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5" autoAdjust="0"/>
    <p:restoredTop sz="89407" autoAdjust="0"/>
  </p:normalViewPr>
  <p:slideViewPr>
    <p:cSldViewPr snapToGrid="0">
      <p:cViewPr>
        <p:scale>
          <a:sx n="92" d="100"/>
          <a:sy n="92" d="100"/>
        </p:scale>
        <p:origin x="66" y="147"/>
      </p:cViewPr>
      <p:guideLst>
        <p:guide pos="416"/>
        <p:guide pos="7256"/>
        <p:guide orient="horz" pos="2160"/>
        <p:guide orient="horz" pos="709"/>
        <p:guide orient="horz" pos="3928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516D9D-4D0C-4CFF-A7A4-6C248308CBA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F33CF3C6-0613-458E-9FE6-49F7C70922A5}">
      <dgm:prSet/>
      <dgm:spPr/>
      <dgm:t>
        <a:bodyPr/>
        <a:lstStyle/>
        <a:p>
          <a:r>
            <a:rPr lang="de-DE" dirty="0"/>
            <a:t>TOF</a:t>
          </a:r>
          <a:endParaRPr lang="en-DE" dirty="0"/>
        </a:p>
      </dgm:t>
    </dgm:pt>
    <dgm:pt modelId="{52E081D1-C54A-4783-B9D8-535EEA25E585}" type="parTrans" cxnId="{482E53BA-EC36-423B-9231-D8E0B0B9F032}">
      <dgm:prSet/>
      <dgm:spPr/>
      <dgm:t>
        <a:bodyPr/>
        <a:lstStyle/>
        <a:p>
          <a:endParaRPr lang="LID4096"/>
        </a:p>
      </dgm:t>
    </dgm:pt>
    <dgm:pt modelId="{A33B0EFD-5D43-428D-8826-7520DCB71EB2}" type="sibTrans" cxnId="{482E53BA-EC36-423B-9231-D8E0B0B9F032}">
      <dgm:prSet/>
      <dgm:spPr/>
      <dgm:t>
        <a:bodyPr/>
        <a:lstStyle/>
        <a:p>
          <a:endParaRPr lang="LID4096"/>
        </a:p>
      </dgm:t>
    </dgm:pt>
    <dgm:pt modelId="{FE34356E-7ED2-4803-87F5-25431842EB6E}">
      <dgm:prSet/>
      <dgm:spPr/>
      <dgm:t>
        <a:bodyPr/>
        <a:lstStyle/>
        <a:p>
          <a:r>
            <a:rPr lang="de-DE" dirty="0" err="1"/>
            <a:t>dE</a:t>
          </a:r>
          <a:r>
            <a:rPr lang="de-DE" dirty="0"/>
            <a:t>/dx</a:t>
          </a:r>
          <a:endParaRPr lang="en-DE" dirty="0"/>
        </a:p>
      </dgm:t>
    </dgm:pt>
    <dgm:pt modelId="{EA7F82F5-9F81-4AC5-A3DE-7CA31E46C7AC}" type="parTrans" cxnId="{ADD3600C-DBC8-44AB-9FD4-FAB9870A9EFE}">
      <dgm:prSet/>
      <dgm:spPr/>
      <dgm:t>
        <a:bodyPr/>
        <a:lstStyle/>
        <a:p>
          <a:endParaRPr lang="LID4096"/>
        </a:p>
      </dgm:t>
    </dgm:pt>
    <dgm:pt modelId="{BE4030E2-A3BF-4827-BCA6-34BB6AF6007A}" type="sibTrans" cxnId="{ADD3600C-DBC8-44AB-9FD4-FAB9870A9EFE}">
      <dgm:prSet/>
      <dgm:spPr/>
      <dgm:t>
        <a:bodyPr/>
        <a:lstStyle/>
        <a:p>
          <a:endParaRPr lang="LID4096"/>
        </a:p>
      </dgm:t>
    </dgm:pt>
    <dgm:pt modelId="{A55B536D-670A-471F-932A-473B99740C15}">
      <dgm:prSet/>
      <dgm:spPr/>
      <dgm:t>
        <a:bodyPr/>
        <a:lstStyle/>
        <a:p>
          <a:r>
            <a:rPr lang="de-DE" dirty="0"/>
            <a:t>RICH</a:t>
          </a:r>
          <a:endParaRPr lang="en-DE" dirty="0"/>
        </a:p>
      </dgm:t>
    </dgm:pt>
    <dgm:pt modelId="{929841EF-B0F4-4D24-A275-0121A97EB662}" type="parTrans" cxnId="{B248D820-0E0B-4481-BA9F-BEFF33AA9B21}">
      <dgm:prSet/>
      <dgm:spPr/>
      <dgm:t>
        <a:bodyPr/>
        <a:lstStyle/>
        <a:p>
          <a:endParaRPr lang="LID4096"/>
        </a:p>
      </dgm:t>
    </dgm:pt>
    <dgm:pt modelId="{0B1BB212-5B30-4752-89C2-7F94924A0913}" type="sibTrans" cxnId="{B248D820-0E0B-4481-BA9F-BEFF33AA9B21}">
      <dgm:prSet/>
      <dgm:spPr/>
      <dgm:t>
        <a:bodyPr/>
        <a:lstStyle/>
        <a:p>
          <a:endParaRPr lang="LID4096"/>
        </a:p>
      </dgm:t>
    </dgm:pt>
    <dgm:pt modelId="{A2D324E7-7782-4357-B113-EAEE42A79EFE}" type="pres">
      <dgm:prSet presAssocID="{DC516D9D-4D0C-4CFF-A7A4-6C248308CBAB}" presName="compositeShape" presStyleCnt="0">
        <dgm:presLayoutVars>
          <dgm:chMax val="7"/>
          <dgm:dir/>
          <dgm:resizeHandles val="exact"/>
        </dgm:presLayoutVars>
      </dgm:prSet>
      <dgm:spPr/>
    </dgm:pt>
    <dgm:pt modelId="{8D5BD6E1-3A25-4603-8E2F-16116248E3C9}" type="pres">
      <dgm:prSet presAssocID="{F33CF3C6-0613-458E-9FE6-49F7C70922A5}" presName="circ1" presStyleLbl="vennNode1" presStyleIdx="0" presStyleCnt="3"/>
      <dgm:spPr/>
    </dgm:pt>
    <dgm:pt modelId="{9A12E335-C57B-4B16-9A8B-6BDC773D9C76}" type="pres">
      <dgm:prSet presAssocID="{F33CF3C6-0613-458E-9FE6-49F7C70922A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315F882-D677-406B-9E58-2A42E2FE8A3C}" type="pres">
      <dgm:prSet presAssocID="{FE34356E-7ED2-4803-87F5-25431842EB6E}" presName="circ2" presStyleLbl="vennNode1" presStyleIdx="1" presStyleCnt="3"/>
      <dgm:spPr/>
    </dgm:pt>
    <dgm:pt modelId="{BAE988E4-145F-45B7-AD98-9DA7CC0B63BC}" type="pres">
      <dgm:prSet presAssocID="{FE34356E-7ED2-4803-87F5-25431842EB6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53F6D2B-FB52-416E-8B95-0B801201F576}" type="pres">
      <dgm:prSet presAssocID="{A55B536D-670A-471F-932A-473B99740C15}" presName="circ3" presStyleLbl="vennNode1" presStyleIdx="2" presStyleCnt="3"/>
      <dgm:spPr/>
    </dgm:pt>
    <dgm:pt modelId="{98E554E8-A07C-40FF-863C-CCE290C3B97C}" type="pres">
      <dgm:prSet presAssocID="{A55B536D-670A-471F-932A-473B99740C1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DD3600C-DBC8-44AB-9FD4-FAB9870A9EFE}" srcId="{DC516D9D-4D0C-4CFF-A7A4-6C248308CBAB}" destId="{FE34356E-7ED2-4803-87F5-25431842EB6E}" srcOrd="1" destOrd="0" parTransId="{EA7F82F5-9F81-4AC5-A3DE-7CA31E46C7AC}" sibTransId="{BE4030E2-A3BF-4827-BCA6-34BB6AF6007A}"/>
    <dgm:cxn modelId="{B761B213-0583-4499-9AF0-E93EC69DEE50}" type="presOf" srcId="{FE34356E-7ED2-4803-87F5-25431842EB6E}" destId="{BAE988E4-145F-45B7-AD98-9DA7CC0B63BC}" srcOrd="1" destOrd="0" presId="urn:microsoft.com/office/officeart/2005/8/layout/venn1"/>
    <dgm:cxn modelId="{B248D820-0E0B-4481-BA9F-BEFF33AA9B21}" srcId="{DC516D9D-4D0C-4CFF-A7A4-6C248308CBAB}" destId="{A55B536D-670A-471F-932A-473B99740C15}" srcOrd="2" destOrd="0" parTransId="{929841EF-B0F4-4D24-A275-0121A97EB662}" sibTransId="{0B1BB212-5B30-4752-89C2-7F94924A0913}"/>
    <dgm:cxn modelId="{97511776-92A2-4588-A4A9-157D7CEFA5F5}" type="presOf" srcId="{A55B536D-670A-471F-932A-473B99740C15}" destId="{E53F6D2B-FB52-416E-8B95-0B801201F576}" srcOrd="0" destOrd="0" presId="urn:microsoft.com/office/officeart/2005/8/layout/venn1"/>
    <dgm:cxn modelId="{522E35B1-6226-4D1F-9922-049D48F2E388}" type="presOf" srcId="{F33CF3C6-0613-458E-9FE6-49F7C70922A5}" destId="{8D5BD6E1-3A25-4603-8E2F-16116248E3C9}" srcOrd="0" destOrd="0" presId="urn:microsoft.com/office/officeart/2005/8/layout/venn1"/>
    <dgm:cxn modelId="{C5D9F8B1-51C9-4538-A3A0-90874C26EBF4}" type="presOf" srcId="{F33CF3C6-0613-458E-9FE6-49F7C70922A5}" destId="{9A12E335-C57B-4B16-9A8B-6BDC773D9C76}" srcOrd="1" destOrd="0" presId="urn:microsoft.com/office/officeart/2005/8/layout/venn1"/>
    <dgm:cxn modelId="{482E53BA-EC36-423B-9231-D8E0B0B9F032}" srcId="{DC516D9D-4D0C-4CFF-A7A4-6C248308CBAB}" destId="{F33CF3C6-0613-458E-9FE6-49F7C70922A5}" srcOrd="0" destOrd="0" parTransId="{52E081D1-C54A-4783-B9D8-535EEA25E585}" sibTransId="{A33B0EFD-5D43-428D-8826-7520DCB71EB2}"/>
    <dgm:cxn modelId="{D8CE06D5-5A2E-45CB-90DC-0DADC83E9EF3}" type="presOf" srcId="{FE34356E-7ED2-4803-87F5-25431842EB6E}" destId="{9315F882-D677-406B-9E58-2A42E2FE8A3C}" srcOrd="0" destOrd="0" presId="urn:microsoft.com/office/officeart/2005/8/layout/venn1"/>
    <dgm:cxn modelId="{06E649D8-98A6-486D-AE53-4D7C9DAD993E}" type="presOf" srcId="{A55B536D-670A-471F-932A-473B99740C15}" destId="{98E554E8-A07C-40FF-863C-CCE290C3B97C}" srcOrd="1" destOrd="0" presId="urn:microsoft.com/office/officeart/2005/8/layout/venn1"/>
    <dgm:cxn modelId="{6F9BCFD9-FB31-459C-B50C-887DE7956829}" type="presOf" srcId="{DC516D9D-4D0C-4CFF-A7A4-6C248308CBAB}" destId="{A2D324E7-7782-4357-B113-EAEE42A79EFE}" srcOrd="0" destOrd="0" presId="urn:microsoft.com/office/officeart/2005/8/layout/venn1"/>
    <dgm:cxn modelId="{0B698AA2-7E92-488A-98B9-6834F8780761}" type="presParOf" srcId="{A2D324E7-7782-4357-B113-EAEE42A79EFE}" destId="{8D5BD6E1-3A25-4603-8E2F-16116248E3C9}" srcOrd="0" destOrd="0" presId="urn:microsoft.com/office/officeart/2005/8/layout/venn1"/>
    <dgm:cxn modelId="{DE474A51-E6D8-4DD8-ABAB-F18B2BBD5D35}" type="presParOf" srcId="{A2D324E7-7782-4357-B113-EAEE42A79EFE}" destId="{9A12E335-C57B-4B16-9A8B-6BDC773D9C76}" srcOrd="1" destOrd="0" presId="urn:microsoft.com/office/officeart/2005/8/layout/venn1"/>
    <dgm:cxn modelId="{31CAC7DE-1C47-4350-860B-6EDA7B50A4A0}" type="presParOf" srcId="{A2D324E7-7782-4357-B113-EAEE42A79EFE}" destId="{9315F882-D677-406B-9E58-2A42E2FE8A3C}" srcOrd="2" destOrd="0" presId="urn:microsoft.com/office/officeart/2005/8/layout/venn1"/>
    <dgm:cxn modelId="{575BD661-B452-4D85-ACAD-F3A1EC66730C}" type="presParOf" srcId="{A2D324E7-7782-4357-B113-EAEE42A79EFE}" destId="{BAE988E4-145F-45B7-AD98-9DA7CC0B63BC}" srcOrd="3" destOrd="0" presId="urn:microsoft.com/office/officeart/2005/8/layout/venn1"/>
    <dgm:cxn modelId="{B17EFEA3-DB9A-40DA-8E86-23FF72ADE3A4}" type="presParOf" srcId="{A2D324E7-7782-4357-B113-EAEE42A79EFE}" destId="{E53F6D2B-FB52-416E-8B95-0B801201F576}" srcOrd="4" destOrd="0" presId="urn:microsoft.com/office/officeart/2005/8/layout/venn1"/>
    <dgm:cxn modelId="{3A2DA442-0F69-4B15-8351-1F1B518D2811}" type="presParOf" srcId="{A2D324E7-7782-4357-B113-EAEE42A79EFE}" destId="{98E554E8-A07C-40FF-863C-CCE290C3B97C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D6E1-3A25-4603-8E2F-16116248E3C9}">
      <dsp:nvSpPr>
        <dsp:cNvPr id="0" name=""/>
        <dsp:cNvSpPr/>
      </dsp:nvSpPr>
      <dsp:spPr>
        <a:xfrm>
          <a:off x="2490134" y="30848"/>
          <a:ext cx="1480704" cy="14807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TOF</a:t>
          </a:r>
          <a:endParaRPr lang="en-DE" sz="2400" kern="1200" dirty="0"/>
        </a:p>
      </dsp:txBody>
      <dsp:txXfrm>
        <a:off x="2687561" y="289971"/>
        <a:ext cx="1085850" cy="666317"/>
      </dsp:txXfrm>
    </dsp:sp>
    <dsp:sp modelId="{9315F882-D677-406B-9E58-2A42E2FE8A3C}">
      <dsp:nvSpPr>
        <dsp:cNvPr id="0" name=""/>
        <dsp:cNvSpPr/>
      </dsp:nvSpPr>
      <dsp:spPr>
        <a:xfrm>
          <a:off x="3024422" y="956288"/>
          <a:ext cx="1480704" cy="14807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dE</a:t>
          </a:r>
          <a:r>
            <a:rPr lang="de-DE" sz="2400" kern="1200" dirty="0"/>
            <a:t>/dx</a:t>
          </a:r>
          <a:endParaRPr lang="en-DE" sz="2400" kern="1200" dirty="0"/>
        </a:p>
      </dsp:txBody>
      <dsp:txXfrm>
        <a:off x="3477271" y="1338803"/>
        <a:ext cx="888422" cy="814387"/>
      </dsp:txXfrm>
    </dsp:sp>
    <dsp:sp modelId="{E53F6D2B-FB52-416E-8B95-0B801201F576}">
      <dsp:nvSpPr>
        <dsp:cNvPr id="0" name=""/>
        <dsp:cNvSpPr/>
      </dsp:nvSpPr>
      <dsp:spPr>
        <a:xfrm>
          <a:off x="1955847" y="956288"/>
          <a:ext cx="1480704" cy="148070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RICH</a:t>
          </a:r>
          <a:endParaRPr lang="en-DE" sz="2400" kern="1200" dirty="0"/>
        </a:p>
      </dsp:txBody>
      <dsp:txXfrm>
        <a:off x="2095280" y="1338803"/>
        <a:ext cx="888422" cy="814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1DBB2-7BD8-4F9C-AA7F-7EC41D6E14BF}" type="datetimeFigureOut">
              <a:rPr lang="LID4096" smtClean="0"/>
              <a:t>01/09/2019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FACA3-C6DD-4ADC-9C22-C0701993421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381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ttom_quark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9420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53146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9666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7995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5645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FACA3-C6DD-4ADC-9C22-C0701993421F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25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https://lhcb-public.web.cern.ch/lhcb-public/en/Detector/RICH2-en.html</a:t>
            </a:r>
          </a:p>
          <a:p>
            <a:r>
              <a:rPr lang="en-GB" dirty="0"/>
              <a:t>Left:  schematic layout of the </a:t>
            </a:r>
            <a:r>
              <a:rPr lang="en-GB" dirty="0" err="1"/>
              <a:t>LHCb</a:t>
            </a:r>
            <a:r>
              <a:rPr lang="en-GB" dirty="0"/>
              <a:t> RICH1 detector. The acceptance of ±250mrad is indicated. 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7241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9487FDE-7C17-47F0-B6A3-0A3704D8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07184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term </a:t>
            </a:r>
            <a:r>
              <a:rPr lang="en-GB" dirty="0" err="1"/>
              <a:t>ﬂavor</a:t>
            </a:r>
            <a:r>
              <a:rPr lang="en-GB" dirty="0"/>
              <a:t> was ﬁrst used in particle physics in the context of the quark model of hadrons. It was coined in 1971 by Murray Gell-Mann and his student at an ice-cream store. 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7849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latin typeface="Bahnschrift SemiBold" panose="020B0502040204020203" pitchFamily="34" charset="0"/>
              </a:rPr>
              <a:t>Methode für die Identifizierung der langlebigen Teilchen wie Photonen, Elektronen, Myonen, Pionen, Protonen oder </a:t>
            </a:r>
            <a:r>
              <a:rPr lang="de-DE" dirty="0" err="1">
                <a:latin typeface="Bahnschrift SemiBold" panose="020B0502040204020203" pitchFamily="34" charset="0"/>
              </a:rPr>
              <a:t>Kaonen</a:t>
            </a:r>
            <a:r>
              <a:rPr lang="de-DE" dirty="0">
                <a:latin typeface="Bahnschrift SemiBold" panose="020B0502040204020203" pitchFamily="34" charset="0"/>
              </a:rPr>
              <a:t>, die entweder stabil sind oder eine Zerfallslänge aufweisen, die größer ist als die Abmessungen des Detektors.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7923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Plastikszintillator</a:t>
            </a:r>
            <a:r>
              <a:rPr lang="de-DE" dirty="0"/>
              <a:t>, relativ dick (2-3 cm), um eine hohe Lichtausbeute pro durchgehendem Teilchen zu erzielen.</a:t>
            </a:r>
          </a:p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mean lifetime of a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ottom quark"/>
              </a:rPr>
              <a:t>bottom quark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5121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3742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STAR: gasgefüllte Detektor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4808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722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3880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FACA3-C6DD-4ADC-9C22-C0701993421F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4222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10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392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78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323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007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042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7302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840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87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578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874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780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aliceinfo.cern.ch/Public/en/Chapter2/Chap2_TOF.html" TargetMode="External"/><Relationship Id="rId3" Type="http://schemas.openxmlformats.org/officeDocument/2006/relationships/hyperlink" Target="https://arxiv.org/pdf/1101.3276.pdf" TargetMode="External"/><Relationship Id="rId7" Type="http://schemas.openxmlformats.org/officeDocument/2006/relationships/hyperlink" Target="https://www.physi.uni-heidelberg.de/Forschung/he/LHCb/workshop/neckarzimmern17/Kuhr.pdf" TargetMode="External"/><Relationship Id="rId2" Type="http://schemas.openxmlformats.org/officeDocument/2006/relationships/hyperlink" Target="https://argus-fest.desy.de/e301/e305/wsp_arg_new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rxiv.org/abs/1610.00264" TargetMode="External"/><Relationship Id="rId5" Type="http://schemas.openxmlformats.org/officeDocument/2006/relationships/hyperlink" Target="https://docs.belle2.org/record/290/files/BELLE2-TALK-CONF-2015-021.pdf" TargetMode="External"/><Relationship Id="rId4" Type="http://schemas.openxmlformats.org/officeDocument/2006/relationships/hyperlink" Target="https://www.belle2.org/" TargetMode="External"/><Relationship Id="rId9" Type="http://schemas.openxmlformats.org/officeDocument/2006/relationships/hyperlink" Target="https://de.wikipedia.org/wiki/Widerstandsplattenkammer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3" Type="http://schemas.openxmlformats.org/officeDocument/2006/relationships/image" Target="../media/image15.png"/><Relationship Id="rId12" Type="http://schemas.openxmlformats.org/officeDocument/2006/relationships/image" Target="../media/image17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6.png"/><Relationship Id="rId15" Type="http://schemas.openxmlformats.org/officeDocument/2006/relationships/image" Target="../media/image160.png"/><Relationship Id="rId10" Type="http://schemas.openxmlformats.org/officeDocument/2006/relationships/image" Target="../media/image39.png"/><Relationship Id="rId4" Type="http://schemas.openxmlformats.org/officeDocument/2006/relationships/image" Target="../media/image100.png"/><Relationship Id="rId1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1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CB01-7D4F-41CB-9953-C514F98CD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49" y="1130300"/>
            <a:ext cx="10858501" cy="2607128"/>
          </a:xfrm>
          <a:solidFill>
            <a:schemeClr val="accent1">
              <a:lumMod val="60000"/>
              <a:lumOff val="4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Bahnschrift SemiBold" panose="020B0502040204020203" pitchFamily="34" charset="0"/>
              </a:rPr>
              <a:t>WHO  IS  WHO?</a:t>
            </a:r>
            <a:br>
              <a:rPr lang="en-GB" sz="3200" dirty="0">
                <a:solidFill>
                  <a:schemeClr val="tx1"/>
                </a:solidFill>
                <a:latin typeface="Bahnschrift SemiBold" panose="020B0502040204020203" pitchFamily="34" charset="0"/>
              </a:rPr>
            </a:br>
            <a:r>
              <a:rPr lang="en-GB" sz="8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Teilchenidentifikation</a:t>
            </a:r>
            <a:r>
              <a:rPr lang="en-GB" sz="8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</a:t>
            </a:r>
            <a:br>
              <a:rPr lang="en-GB" sz="8000" dirty="0">
                <a:solidFill>
                  <a:schemeClr val="tx1"/>
                </a:solidFill>
                <a:latin typeface="Bahnschrift SemiBold" panose="020B0502040204020203" pitchFamily="34" charset="0"/>
              </a:rPr>
            </a:br>
            <a:r>
              <a:rPr lang="en-GB" sz="8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für</a:t>
            </a:r>
            <a:r>
              <a:rPr lang="en-GB" sz="8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  die Flavour-</a:t>
            </a:r>
            <a:r>
              <a:rPr lang="en-GB" sz="8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Physik</a:t>
            </a:r>
            <a:endParaRPr lang="LID4096" sz="72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101A3-27AC-4EBA-981B-7B254C95E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3856" y="4405113"/>
            <a:ext cx="5624286" cy="1322587"/>
          </a:xfrm>
          <a:solidFill>
            <a:schemeClr val="accent1">
              <a:lumMod val="60000"/>
              <a:lumOff val="40000"/>
              <a:alpha val="5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tx1"/>
                </a:solidFill>
                <a:latin typeface="Bahnschrift SemiBold" panose="020B0502040204020203" pitchFamily="34" charset="0"/>
              </a:rPr>
              <a:t>Yajie Liang </a:t>
            </a:r>
          </a:p>
          <a:p>
            <a:r>
              <a:rPr lang="de-DE" dirty="0">
                <a:solidFill>
                  <a:schemeClr val="tx1"/>
                </a:solidFill>
                <a:latin typeface="Bahnschrift SemiBold" panose="020B0502040204020203" pitchFamily="34" charset="0"/>
              </a:rPr>
              <a:t>Freitag 11.01.2019 @KIP Universität Heidelberg</a:t>
            </a:r>
          </a:p>
          <a:p>
            <a:r>
              <a:rPr lang="de-DE" dirty="0">
                <a:solidFill>
                  <a:schemeClr val="tx1"/>
                </a:solidFill>
                <a:latin typeface="Bahnschrift SemiBold" panose="020B0502040204020203" pitchFamily="34" charset="0"/>
              </a:rPr>
              <a:t>Seminar: </a:t>
            </a:r>
            <a:r>
              <a:rPr lang="de-DE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Moderne Techniken der Teilchenphysik</a:t>
            </a:r>
          </a:p>
          <a:p>
            <a:r>
              <a:rPr lang="de-DE" dirty="0">
                <a:solidFill>
                  <a:schemeClr val="tx1"/>
                </a:solidFill>
                <a:latin typeface="Bahnschrift SemiBold" panose="020B0502040204020203" pitchFamily="34" charset="0"/>
              </a:rPr>
              <a:t>Seminarleitung: Dr. </a:t>
            </a:r>
            <a:r>
              <a:rPr lang="de-DE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Sefkow</a:t>
            </a:r>
            <a:r>
              <a:rPr lang="de-DE" dirty="0">
                <a:solidFill>
                  <a:schemeClr val="tx1"/>
                </a:solidFill>
                <a:latin typeface="Bahnschrift SemiBold" panose="020B0502040204020203" pitchFamily="34" charset="0"/>
              </a:rPr>
              <a:t>, Prof. Dr. Schultz-</a:t>
            </a:r>
            <a:r>
              <a:rPr lang="de-DE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Coulon</a:t>
            </a:r>
            <a:endParaRPr lang="de-DE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endParaRPr lang="de-DE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4960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7287B2AB-F749-4FA1-8390-BADF87CB506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Bahnschrift SemiBold" panose="020B0502040204020203" pitchFamily="34" charset="0"/>
              </a:rPr>
              <a:t>Cherenkov </a:t>
            </a:r>
            <a:r>
              <a:rPr lang="en-US" altLang="ja-JP" dirty="0" err="1">
                <a:latin typeface="Bahnschrift SemiBold" panose="020B0502040204020203" pitchFamily="34" charset="0"/>
              </a:rPr>
              <a:t>Detektor</a:t>
            </a:r>
            <a:endParaRPr lang="ja-JP" altLang="en-US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E34D3-4C92-4875-A025-770A4451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56" y="1938960"/>
            <a:ext cx="4680145" cy="4095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184268-0E56-44C3-A945-19B622F65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715" y="1938960"/>
            <a:ext cx="6703729" cy="20981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3D64F0-57F8-4C87-B652-AEA9C95A424A}"/>
                  </a:ext>
                </a:extLst>
              </p:cNvPr>
              <p:cNvSpPr/>
              <p:nvPr/>
            </p:nvSpPr>
            <p:spPr>
              <a:xfrm>
                <a:off x="6096000" y="1183209"/>
                <a:ext cx="428033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latin typeface="Bahnschrift SemiBold" panose="020B0502040204020203" pitchFamily="34" charset="0"/>
                  </a:rPr>
                  <a:t>Differenzieller Cherenkov-Detektor: </a:t>
                </a:r>
              </a:p>
              <a:p>
                <a:r>
                  <a:rPr lang="de-DE" dirty="0">
                    <a:latin typeface="Bahnschrift SemiBold" panose="020B0502040204020203" pitchFamily="34" charset="0"/>
                  </a:rPr>
                  <a:t>		Winkel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de-DE" dirty="0">
                    <a:latin typeface="Bahnschrift SemiBold" panose="020B0502040204020203" pitchFamily="34" charset="0"/>
                  </a:rPr>
                  <a:t> fest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B3D64F0-57F8-4C87-B652-AEA9C95A4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83209"/>
                <a:ext cx="4280339" cy="646331"/>
              </a:xfrm>
              <a:prstGeom prst="rect">
                <a:avLst/>
              </a:prstGeom>
              <a:blipFill>
                <a:blip r:embed="rId4"/>
                <a:stretch>
                  <a:fillRect l="-855" t="-4717" b="-141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DAC328-69CB-40BF-BE52-638B4A9361C7}"/>
                  </a:ext>
                </a:extLst>
              </p:cNvPr>
              <p:cNvSpPr/>
              <p:nvPr/>
            </p:nvSpPr>
            <p:spPr>
              <a:xfrm>
                <a:off x="794901" y="1183209"/>
                <a:ext cx="372409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>
                    <a:latin typeface="Bahnschrift SemiBold" panose="020B0502040204020203" pitchFamily="34" charset="0"/>
                  </a:rPr>
                  <a:t>Cherenkov-Schwellendetektor: </a:t>
                </a:r>
              </a:p>
              <a:p>
                <a:r>
                  <a:rPr lang="de-DE" dirty="0">
                    <a:latin typeface="Bahnschrift SemiBold" panose="020B0502040204020203" pitchFamily="34" charset="0"/>
                  </a:rPr>
                  <a:t>		minimale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dirty="0">
                    <a:latin typeface="Bahnschrift SemiBold" panose="020B0502040204020203" pitchFamily="34" charset="0"/>
                  </a:rPr>
                  <a:t> fest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DAC328-69CB-40BF-BE52-638B4A936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01" y="1183209"/>
                <a:ext cx="3724096" cy="646331"/>
              </a:xfrm>
              <a:prstGeom prst="rect">
                <a:avLst/>
              </a:prstGeom>
              <a:blipFill>
                <a:blip r:embed="rId5"/>
                <a:stretch>
                  <a:fillRect l="-982" t="-4717" r="-655" b="-141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16279C6-CBDD-481B-AA89-4DCB097FC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554" y="4146560"/>
            <a:ext cx="3979229" cy="2599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5C433A-71AD-4F1F-823C-321D8E3A8F74}"/>
                  </a:ext>
                </a:extLst>
              </p:cNvPr>
              <p:cNvSpPr txBox="1"/>
              <p:nvPr/>
            </p:nvSpPr>
            <p:spPr>
              <a:xfrm>
                <a:off x="660400" y="4833246"/>
                <a:ext cx="1264128" cy="30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LID4096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5C433A-71AD-4F1F-823C-321D8E3A8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0" y="4833246"/>
                <a:ext cx="1264128" cy="304699"/>
              </a:xfrm>
              <a:prstGeom prst="rect">
                <a:avLst/>
              </a:prstGeom>
              <a:blipFill>
                <a:blip r:embed="rId7"/>
                <a:stretch>
                  <a:fillRect l="-3365" b="-20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604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DA047E-6BAF-42A8-ACE1-40AA1B1BB323}"/>
              </a:ext>
            </a:extLst>
          </p:cNvPr>
          <p:cNvSpPr txBox="1"/>
          <p:nvPr/>
        </p:nvSpPr>
        <p:spPr>
          <a:xfrm>
            <a:off x="660400" y="992958"/>
            <a:ext cx="8182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hnschrift SemiBold" panose="020B0502040204020203" pitchFamily="34" charset="0"/>
              </a:rPr>
              <a:t>Cherenkov-Ring-Detektor: explizite Rekonstruktion von Cherenkov-Ringen</a:t>
            </a:r>
          </a:p>
          <a:p>
            <a:r>
              <a:rPr lang="de-DE" dirty="0">
                <a:latin typeface="Bahnschrift SemiBold" panose="020B0502040204020203" pitchFamily="34" charset="0"/>
              </a:rPr>
              <a:t>	DIRC-Detektor(</a:t>
            </a:r>
            <a:r>
              <a:rPr lang="en-GB" i="1" dirty="0">
                <a:latin typeface="Bahnschrift SemiBold" panose="020B0502040204020203" pitchFamily="34" charset="0"/>
              </a:rPr>
              <a:t>Detection of Internally Reflected Cherenkov-light</a:t>
            </a:r>
            <a:r>
              <a:rPr lang="en-GB" dirty="0">
                <a:latin typeface="Bahnschrift SemiBold" panose="020B0502040204020203" pitchFamily="34" charset="0"/>
              </a:rPr>
              <a:t>)</a:t>
            </a:r>
            <a:endParaRPr lang="de-DE" dirty="0">
              <a:latin typeface="Bahnschrift SemiBold" panose="020B0502040204020203" pitchFamily="34" charset="0"/>
            </a:endParaRPr>
          </a:p>
          <a:p>
            <a:r>
              <a:rPr lang="de-DE" dirty="0">
                <a:latin typeface="Bahnschrift SemiBold" panose="020B0502040204020203" pitchFamily="34" charset="0"/>
              </a:rPr>
              <a:t>        	RICH-Detektor(</a:t>
            </a:r>
            <a:r>
              <a:rPr lang="de-DE" i="1" dirty="0">
                <a:latin typeface="Bahnschrift SemiBold" panose="020B0502040204020203" pitchFamily="34" charset="0"/>
              </a:rPr>
              <a:t>Ring Imaging Cherenkov</a:t>
            </a:r>
            <a:r>
              <a:rPr lang="de-DE" dirty="0">
                <a:latin typeface="Bahnschrift SemiBold" panose="020B0502040204020203" pitchFamily="34" charset="0"/>
              </a:rPr>
              <a:t>)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26FCA3-F182-4952-802A-633AE5AF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65" y="2156004"/>
            <a:ext cx="5953517" cy="3486218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0560B75E-E971-4879-9A22-5F59B3D92CB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Bahnschrift SemiBold" panose="020B0502040204020203" pitchFamily="34" charset="0"/>
              </a:rPr>
              <a:t>Cherenkov </a:t>
            </a:r>
            <a:r>
              <a:rPr lang="en-US" altLang="ja-JP" dirty="0" err="1">
                <a:latin typeface="Bahnschrift SemiBold" panose="020B0502040204020203" pitchFamily="34" charset="0"/>
              </a:rPr>
              <a:t>Detektor</a:t>
            </a:r>
            <a:endParaRPr lang="ja-JP" altLang="en-US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6647E-39D2-49C7-93E9-16D3FBB2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869" y="3241713"/>
            <a:ext cx="5461196" cy="22544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354ACD-5414-4470-8D52-82D20D4E4738}"/>
              </a:ext>
            </a:extLst>
          </p:cNvPr>
          <p:cNvSpPr/>
          <p:nvPr/>
        </p:nvSpPr>
        <p:spPr>
          <a:xfrm>
            <a:off x="7101656" y="2708310"/>
            <a:ext cx="48496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RICH: Fokussierung der Cherenkov-Strahlung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18FDEF-B17F-4AA5-BBDC-2038E89C058C}"/>
              </a:ext>
            </a:extLst>
          </p:cNvPr>
          <p:cNvSpPr/>
          <p:nvPr/>
        </p:nvSpPr>
        <p:spPr>
          <a:xfrm>
            <a:off x="6855737" y="5656508"/>
            <a:ext cx="1781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Durch Spiegel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FFD4BF-0F0D-4339-B82A-48ABD7339C6E}"/>
              </a:ext>
            </a:extLst>
          </p:cNvPr>
          <p:cNvSpPr/>
          <p:nvPr/>
        </p:nvSpPr>
        <p:spPr>
          <a:xfrm>
            <a:off x="9430737" y="5642222"/>
            <a:ext cx="2821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latin typeface="Bahnschrift SemiBold" panose="020B0502040204020203" pitchFamily="34" charset="0"/>
              </a:rPr>
              <a:t>Proximity</a:t>
            </a:r>
            <a:r>
              <a:rPr lang="de-DE" dirty="0">
                <a:latin typeface="Bahnschrift SemiBold" panose="020B0502040204020203" pitchFamily="34" charset="0"/>
              </a:rPr>
              <a:t>-Fokussierung</a:t>
            </a:r>
            <a:endParaRPr lang="LID4096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9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/>
          <p:cNvGrpSpPr/>
          <p:nvPr/>
        </p:nvGrpSpPr>
        <p:grpSpPr>
          <a:xfrm>
            <a:off x="273883" y="894412"/>
            <a:ext cx="9015823" cy="5820183"/>
            <a:chOff x="56168" y="476672"/>
            <a:chExt cx="9015823" cy="5820183"/>
          </a:xfrm>
        </p:grpSpPr>
        <p:pic>
          <p:nvPicPr>
            <p:cNvPr id="3010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751911"/>
              <a:ext cx="7848872" cy="5544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直線矢印コネクタ 6"/>
            <p:cNvCxnSpPr/>
            <p:nvPr/>
          </p:nvCxnSpPr>
          <p:spPr>
            <a:xfrm>
              <a:off x="539552" y="2348880"/>
              <a:ext cx="2201437" cy="519233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テキスト ボックス 7"/>
            <p:cNvSpPr txBox="1"/>
            <p:nvPr/>
          </p:nvSpPr>
          <p:spPr>
            <a:xfrm>
              <a:off x="467544" y="2733666"/>
              <a:ext cx="1765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kumimoji="1" lang="en-US" altLang="ja-JP" dirty="0">
                  <a:solidFill>
                    <a:srgbClr val="0000FF"/>
                  </a:solidFill>
                  <a:latin typeface="Calibri"/>
                  <a:ea typeface="ＭＳ Ｐゴシック" panose="020B0600070205080204" pitchFamily="34" charset="-128"/>
                </a:rPr>
                <a:t>electron  (7GeV)</a:t>
              </a:r>
              <a:endParaRPr kumimoji="1" lang="ja-JP" altLang="en-US" dirty="0">
                <a:solidFill>
                  <a:srgbClr val="0000FF"/>
                </a:solidFill>
                <a:latin typeface="Calibri"/>
                <a:ea typeface="ＭＳ Ｐゴシック" panose="020B0600070205080204" pitchFamily="34" charset="-128"/>
              </a:endParaRPr>
            </a:p>
          </p:txBody>
        </p:sp>
        <p:cxnSp>
          <p:nvCxnSpPr>
            <p:cNvPr id="9" name="直線矢印コネクタ 8"/>
            <p:cNvCxnSpPr/>
            <p:nvPr/>
          </p:nvCxnSpPr>
          <p:spPr>
            <a:xfrm>
              <a:off x="6893185" y="3882405"/>
              <a:ext cx="1604567" cy="41069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/>
            <p:cNvSpPr txBox="1"/>
            <p:nvPr/>
          </p:nvSpPr>
          <p:spPr>
            <a:xfrm>
              <a:off x="6893184" y="4365104"/>
              <a:ext cx="178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kumimoji="1" lang="en-US" altLang="ja-JP" dirty="0">
                  <a:solidFill>
                    <a:srgbClr val="FF0000"/>
                  </a:solidFill>
                  <a:latin typeface="Calibri"/>
                  <a:ea typeface="ＭＳ Ｐゴシック" panose="020B0600070205080204" pitchFamily="34" charset="-128"/>
                </a:rPr>
                <a:t>positron (4GeV)</a:t>
              </a:r>
              <a:endParaRPr kumimoji="1" lang="ja-JP" altLang="en-US" dirty="0">
                <a:solidFill>
                  <a:srgbClr val="FF0000"/>
                </a:solidFill>
                <a:latin typeface="Calibri"/>
                <a:ea typeface="ＭＳ Ｐゴシック" panose="020B0600070205080204" pitchFamily="34" charset="-128"/>
              </a:endParaRPr>
            </a:p>
          </p:txBody>
        </p:sp>
        <p:sp>
          <p:nvSpPr>
            <p:cNvPr id="13" name="角丸四角形吹き出し 12"/>
            <p:cNvSpPr/>
            <p:nvPr/>
          </p:nvSpPr>
          <p:spPr>
            <a:xfrm>
              <a:off x="5292081" y="476672"/>
              <a:ext cx="3600400" cy="864096"/>
            </a:xfrm>
            <a:prstGeom prst="wedgeRoundRectCallout">
              <a:avLst>
                <a:gd name="adj1" fmla="val -37974"/>
                <a:gd name="adj2" fmla="val 63600"/>
                <a:gd name="adj3" fmla="val 16667"/>
              </a:avLst>
            </a:prstGeom>
            <a:solidFill>
              <a:schemeClr val="lt1">
                <a:tint val="100000"/>
                <a:shade val="100000"/>
                <a:satMod val="100000"/>
                <a:alpha val="3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14400"/>
              <a:r>
                <a:rPr kumimoji="1" lang="en-US" altLang="ja-JP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KL and </a:t>
              </a:r>
              <a:r>
                <a:rPr kumimoji="1" lang="en-US" altLang="ja-JP" dirty="0" err="1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muon</a:t>
              </a:r>
              <a:r>
                <a:rPr kumimoji="1" lang="en-US" altLang="ja-JP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 detector:</a:t>
              </a:r>
            </a:p>
            <a:p>
              <a:pPr defTabSz="914400"/>
              <a:r>
                <a:rPr kumimoji="1" lang="en-US" altLang="ja-JP" sz="1600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Resistive Plate Counter (barrel)</a:t>
              </a:r>
            </a:p>
            <a:p>
              <a:pPr defTabSz="914400"/>
              <a:r>
                <a:rPr kumimoji="1" lang="en-US" altLang="ja-JP" sz="1600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Scintillator + WLSF + MPPC (end-caps)</a:t>
              </a:r>
              <a:endParaRPr kumimoji="1" lang="ja-JP" altLang="en-US" sz="1600" dirty="0">
                <a:solidFill>
                  <a:prstClr val="black"/>
                </a:solidFill>
                <a:latin typeface="Calibri"/>
                <a:ea typeface="ＭＳ Ｐゴシック" panose="020B0600070205080204" pitchFamily="34" charset="-128"/>
              </a:endParaRPr>
            </a:p>
          </p:txBody>
        </p:sp>
        <p:sp>
          <p:nvSpPr>
            <p:cNvPr id="15" name="角丸四角形吹き出し 14"/>
            <p:cNvSpPr/>
            <p:nvPr/>
          </p:nvSpPr>
          <p:spPr>
            <a:xfrm>
              <a:off x="5580112" y="2247679"/>
              <a:ext cx="3491879" cy="824541"/>
            </a:xfrm>
            <a:prstGeom prst="wedgeRoundRectCallout">
              <a:avLst>
                <a:gd name="adj1" fmla="val -79046"/>
                <a:gd name="adj2" fmla="val 26744"/>
                <a:gd name="adj3" fmla="val 16667"/>
              </a:avLst>
            </a:prstGeom>
            <a:solidFill>
              <a:schemeClr val="lt1">
                <a:tint val="100000"/>
                <a:shade val="100000"/>
                <a:satMod val="100000"/>
                <a:alpha val="3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14400"/>
              <a:r>
                <a:rPr kumimoji="1" lang="en-US" altLang="ja-JP" b="1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Particle Identification </a:t>
              </a:r>
            </a:p>
            <a:p>
              <a:pPr defTabSz="914400"/>
              <a:r>
                <a:rPr kumimoji="1" lang="en-US" altLang="ja-JP" sz="1600" b="1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Time-of-Propagation counter (barrel)</a:t>
              </a:r>
            </a:p>
            <a:p>
              <a:pPr defTabSz="914400"/>
              <a:r>
                <a:rPr kumimoji="1" lang="en-US" altLang="ja-JP" sz="1600" b="1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Prox. focusing Aerogel RICH (</a:t>
              </a:r>
              <a:r>
                <a:rPr kumimoji="1" lang="en-US" altLang="ja-JP" sz="1600" b="1" dirty="0" err="1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fwd</a:t>
              </a:r>
              <a:r>
                <a:rPr kumimoji="1" lang="en-US" altLang="ja-JP" sz="1600" b="1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)</a:t>
              </a:r>
            </a:p>
          </p:txBody>
        </p:sp>
        <p:sp>
          <p:nvSpPr>
            <p:cNvPr id="16" name="角丸四角形吹き出し 15"/>
            <p:cNvSpPr/>
            <p:nvPr/>
          </p:nvSpPr>
          <p:spPr>
            <a:xfrm>
              <a:off x="827584" y="4734436"/>
              <a:ext cx="3407959" cy="854804"/>
            </a:xfrm>
            <a:prstGeom prst="wedgeRoundRectCallout">
              <a:avLst>
                <a:gd name="adj1" fmla="val 47309"/>
                <a:gd name="adj2" fmla="val -192294"/>
                <a:gd name="adj3" fmla="val 16667"/>
              </a:avLst>
            </a:prstGeom>
            <a:solidFill>
              <a:schemeClr val="lt1">
                <a:tint val="100000"/>
                <a:shade val="100000"/>
                <a:satMod val="100000"/>
                <a:alpha val="3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14400"/>
              <a:r>
                <a:rPr kumimoji="1" lang="en-US" altLang="ja-JP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Central Drift Chamber</a:t>
              </a:r>
            </a:p>
            <a:p>
              <a:pPr defTabSz="914400"/>
              <a:r>
                <a:rPr lang="en-US" altLang="ja-JP" sz="1600" dirty="0">
                  <a:solidFill>
                    <a:prstClr val="black"/>
                  </a:solidFill>
                  <a:latin typeface="Calibri"/>
                  <a:ea typeface="ヒラギノ角ゴ ProN W3" pitchFamily="-109" charset="-128"/>
                  <a:sym typeface="Optima" pitchFamily="-109" charset="0"/>
                </a:rPr>
                <a:t>He(50%):C</a:t>
              </a:r>
              <a:r>
                <a:rPr lang="en-US" altLang="ja-JP" sz="1600" baseline="-6000" dirty="0">
                  <a:solidFill>
                    <a:prstClr val="black"/>
                  </a:solidFill>
                  <a:latin typeface="Calibri"/>
                  <a:ea typeface="ヒラギノ角ゴ ProN W3" pitchFamily="-109" charset="-128"/>
                  <a:sym typeface="Optima" pitchFamily="-109" charset="0"/>
                </a:rPr>
                <a:t>2</a:t>
              </a:r>
              <a:r>
                <a:rPr lang="en-US" altLang="ja-JP" sz="1600" dirty="0">
                  <a:solidFill>
                    <a:prstClr val="black"/>
                  </a:solidFill>
                  <a:latin typeface="Calibri"/>
                  <a:ea typeface="ヒラギノ角ゴ ProN W3" pitchFamily="-109" charset="-128"/>
                  <a:sym typeface="Optima" pitchFamily="-109" charset="0"/>
                </a:rPr>
                <a:t>H</a:t>
              </a:r>
              <a:r>
                <a:rPr lang="en-US" altLang="ja-JP" sz="1600" baseline="-6000" dirty="0">
                  <a:solidFill>
                    <a:prstClr val="black"/>
                  </a:solidFill>
                  <a:latin typeface="Calibri"/>
                  <a:ea typeface="ヒラギノ角ゴ ProN W3" pitchFamily="-109" charset="-128"/>
                  <a:sym typeface="Optima" pitchFamily="-109" charset="0"/>
                </a:rPr>
                <a:t>6</a:t>
              </a:r>
              <a:r>
                <a:rPr lang="en-US" altLang="ja-JP" sz="1600" dirty="0">
                  <a:solidFill>
                    <a:prstClr val="black"/>
                  </a:solidFill>
                  <a:latin typeface="Calibri"/>
                  <a:ea typeface="ヒラギノ角ゴ ProN W3" pitchFamily="-109" charset="-128"/>
                  <a:sym typeface="Optima" pitchFamily="-109" charset="0"/>
                </a:rPr>
                <a:t>(50%)</a:t>
              </a:r>
              <a:r>
                <a:rPr kumimoji="1" lang="en-US" altLang="ja-JP" sz="1600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, Small cells, long lever arm,  fast electronics</a:t>
              </a:r>
            </a:p>
          </p:txBody>
        </p:sp>
        <p:sp>
          <p:nvSpPr>
            <p:cNvPr id="17" name="角丸四角形吹き出し 16"/>
            <p:cNvSpPr/>
            <p:nvPr/>
          </p:nvSpPr>
          <p:spPr>
            <a:xfrm>
              <a:off x="179512" y="1232494"/>
              <a:ext cx="3888432" cy="896548"/>
            </a:xfrm>
            <a:prstGeom prst="wedgeRoundRectCallout">
              <a:avLst>
                <a:gd name="adj1" fmla="val 30213"/>
                <a:gd name="adj2" fmla="val 78790"/>
                <a:gd name="adj3" fmla="val 16667"/>
              </a:avLst>
            </a:prstGeom>
            <a:solidFill>
              <a:schemeClr val="lt1">
                <a:tint val="100000"/>
                <a:shade val="100000"/>
                <a:satMod val="100000"/>
                <a:alpha val="3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14400"/>
              <a:r>
                <a:rPr kumimoji="1" lang="en-US" altLang="ja-JP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EM Calorimeter:</a:t>
              </a:r>
            </a:p>
            <a:p>
              <a:pPr defTabSz="914400"/>
              <a:r>
                <a:rPr kumimoji="1" lang="en-US" altLang="ja-JP" sz="1600" dirty="0" err="1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CsI</a:t>
              </a:r>
              <a:r>
                <a:rPr kumimoji="1" lang="en-US" altLang="ja-JP" sz="1600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(</a:t>
              </a:r>
              <a:r>
                <a:rPr kumimoji="1" lang="en-US" altLang="ja-JP" sz="1600" dirty="0" err="1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Tl</a:t>
              </a:r>
              <a:r>
                <a:rPr kumimoji="1" lang="en-US" altLang="ja-JP" sz="1600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), waveform sampling (barrel)</a:t>
              </a:r>
            </a:p>
            <a:p>
              <a:pPr defTabSz="914400"/>
              <a:r>
                <a:rPr kumimoji="1" lang="en-US" altLang="ja-JP" sz="1600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Pure </a:t>
              </a:r>
              <a:r>
                <a:rPr kumimoji="1" lang="en-US" altLang="ja-JP" sz="1600" dirty="0" err="1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CsI</a:t>
              </a:r>
              <a:r>
                <a:rPr kumimoji="1" lang="en-US" altLang="ja-JP" sz="1600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 + waveform sampling (end-caps)</a:t>
              </a:r>
            </a:p>
          </p:txBody>
        </p:sp>
        <p:sp>
          <p:nvSpPr>
            <p:cNvPr id="18" name="角丸四角形吹き出し 17"/>
            <p:cNvSpPr/>
            <p:nvPr/>
          </p:nvSpPr>
          <p:spPr>
            <a:xfrm>
              <a:off x="56168" y="3848419"/>
              <a:ext cx="3031300" cy="648072"/>
            </a:xfrm>
            <a:prstGeom prst="wedgeRoundRectCallout">
              <a:avLst>
                <a:gd name="adj1" fmla="val 78119"/>
                <a:gd name="adj2" fmla="val -154880"/>
                <a:gd name="adj3" fmla="val 16667"/>
              </a:avLst>
            </a:prstGeom>
            <a:solidFill>
              <a:schemeClr val="lt1">
                <a:tint val="100000"/>
                <a:shade val="100000"/>
                <a:satMod val="100000"/>
                <a:alpha val="3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14400"/>
              <a:r>
                <a:rPr kumimoji="1" lang="en-US" altLang="ja-JP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Vertex Detector</a:t>
              </a:r>
            </a:p>
            <a:p>
              <a:pPr defTabSz="914400"/>
              <a:r>
                <a:rPr kumimoji="1" lang="en-US" altLang="ja-JP" sz="1600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2 layers DEPFET + 4 layers DSSD</a:t>
              </a:r>
            </a:p>
          </p:txBody>
        </p:sp>
        <p:sp>
          <p:nvSpPr>
            <p:cNvPr id="19" name="角丸四角形吹き出し 18"/>
            <p:cNvSpPr/>
            <p:nvPr/>
          </p:nvSpPr>
          <p:spPr>
            <a:xfrm>
              <a:off x="56168" y="3170079"/>
              <a:ext cx="2283583" cy="648072"/>
            </a:xfrm>
            <a:prstGeom prst="wedgeRoundRectCallout">
              <a:avLst>
                <a:gd name="adj1" fmla="val 116633"/>
                <a:gd name="adj2" fmla="val -59492"/>
                <a:gd name="adj3" fmla="val 16667"/>
              </a:avLst>
            </a:prstGeom>
            <a:solidFill>
              <a:schemeClr val="lt1">
                <a:tint val="100000"/>
                <a:shade val="100000"/>
                <a:satMod val="100000"/>
                <a:alpha val="3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14400"/>
              <a:r>
                <a:rPr kumimoji="1" lang="en-US" altLang="ja-JP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Beryllium beam pipe</a:t>
              </a:r>
            </a:p>
            <a:p>
              <a:pPr defTabSz="914400"/>
              <a:r>
                <a:rPr kumimoji="1" lang="en-US" altLang="ja-JP" sz="1600" dirty="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2cm diameter</a:t>
              </a: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17463"/>
            <a:ext cx="12192000" cy="876300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r>
              <a:rPr kumimoji="1" lang="en-US" altLang="ja-JP" sz="4400" dirty="0">
                <a:latin typeface="Bahnschrift SemiBold" panose="020B0502040204020203" pitchFamily="34" charset="0"/>
              </a:rPr>
              <a:t>Belle II </a:t>
            </a:r>
            <a:r>
              <a:rPr lang="en-US" altLang="ja-JP" sz="4400" dirty="0">
                <a:latin typeface="Bahnschrift SemiBold" panose="020B0502040204020203" pitchFamily="34" charset="0"/>
              </a:rPr>
              <a:t>Experiment</a:t>
            </a:r>
            <a:endParaRPr kumimoji="1" lang="ja-JP" altLang="en-US" sz="4400" dirty="0"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1C119-29C0-413C-9A90-679539CF5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741" y="948477"/>
            <a:ext cx="7721066" cy="557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1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D46425-1A1D-4A85-8298-B2D306740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2D4BA3B-71CF-47E6-B1B4-F609DE0D3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8551517-8828-4A3F-A12C-97370765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B07D1FC-7636-46B3-B3FD-ED176FC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F8F0514-0BF8-4767-8041-02C5EB5E6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0C4D70D-CC7C-469A-8112-6751D7C5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22CD3A-9DEF-4CA7-BCEA-A8FDEE1F5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1D97B61-0DD7-406B-AA26-7D18AC60A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E02D9B0-F1F5-4F02-933A-23444ADD8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5CED5D4-541F-42BD-A0EC-684012EB8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45A774D-6566-4A15-B81A-74407F615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548AE79-DD11-479E-9279-8E116D2B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FCADD9C5-9C65-4CD4-96E1-C3581938E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645A873-E20B-46FC-B9BB-C36CF251E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C6EB4E3-4CBF-4658-8CA4-C8EAA0726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6A95A13-3252-4058-8B4E-D86819FBB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F42D653-69CC-49B0-BED9-97FB6A2B6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4B356AFF-E927-4EA2-91B4-2CA41148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4A60266-1E66-4523-AF44-990090BF4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FA49AC4-8840-4C3B-AE22-2BD2787EC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0B80E-0BE0-4C6D-8BD5-FD0874C52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24B417-22EA-421E-90D7-844E04D5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CA2A386-3A2C-45AA-BDED-530C2E0E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9C281C3-AA5C-41EA-97D0-7C7124152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DE6F1B7-F765-45B1-84F2-C677192FB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6E0DE2-F8FF-4CD1-B391-6FBBD48FD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28FC982B-6DC3-41EB-B88A-2621C9D9F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4D03107D-29F0-4356-995C-FB3B95C7C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A144509C-C70B-4772-BA5B-9F650A0C1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14E493F-9FBF-42CF-A5CB-09210216D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648647EA-8053-4539-8E7D-A8270E86C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9775811-A8E3-48B7-8A47-06A34D41E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28D403C-35F2-423E-A8BE-5A6D37D7F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AB2D8CD-8F28-48BF-AC0B-2E8BC3ADB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489AD45-71A9-4049-BBA5-D9D241D26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4C8EA682-7458-4DF1-90C6-88AAC5086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A15DE56C-DEDD-4141-B998-2359D41C4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3F4903D-3E11-46F7-B8DE-2BBA66318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FA0710E2-79D3-46C0-B402-6E25BCE0F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20EDEFD-DD93-4DA8-A492-A3DA27823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8EF50817-7F4C-48FD-BFBC-883C317F2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9D7197B5-4A0C-45C5-A518-0250D3ECE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D1E79335-E2AB-4552-B9D2-A3E5A1EA4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711ED971-D786-488C-8D50-E778407C6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E799616D-08C7-4F6C-99C2-912C6174E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44DFB47-1351-4CBE-9C4D-21435A4C8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id="{1F83E687-64D0-4C11-9F58-9A962EFCD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4E5A4FB-4D07-468B-A7A7-8934BAFE6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30991E-98F6-4DB1-BDCD-3EFF23AC4297}"/>
              </a:ext>
            </a:extLst>
          </p:cNvPr>
          <p:cNvSpPr txBox="1">
            <a:spLocks/>
          </p:cNvSpPr>
          <p:nvPr/>
        </p:nvSpPr>
        <p:spPr>
          <a:xfrm>
            <a:off x="1683982" y="4293388"/>
            <a:ext cx="8833655" cy="727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80000"/>
              </a:lnSpc>
              <a:spcAft>
                <a:spcPts val="600"/>
              </a:spcAft>
            </a:pPr>
            <a:r>
              <a:rPr lang="en-US" sz="3200" dirty="0">
                <a:latin typeface="Bahnschrift SemiBold" panose="020B0502040204020203" pitchFamily="34" charset="0"/>
              </a:rPr>
              <a:t>Time-Of-Propagation (TOP) </a:t>
            </a:r>
            <a:r>
              <a:rPr lang="en-US" sz="3200" dirty="0" err="1">
                <a:latin typeface="Bahnschrift SemiBold" panose="020B0502040204020203" pitchFamily="34" charset="0"/>
              </a:rPr>
              <a:t>Zähler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C5248-B2A7-4927-9D2A-12BC80CAB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86"/>
          <a:stretch/>
        </p:blipFill>
        <p:spPr>
          <a:xfrm>
            <a:off x="2454730" y="905653"/>
            <a:ext cx="7419058" cy="36186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492B9A-93E2-41CD-A210-ED85968A9FA6}"/>
              </a:ext>
            </a:extLst>
          </p:cNvPr>
          <p:cNvSpPr/>
          <p:nvPr/>
        </p:nvSpPr>
        <p:spPr>
          <a:xfrm>
            <a:off x="8655034" y="2740150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 SemiBold" panose="020B0502040204020203" pitchFamily="34" charset="0"/>
              </a:rPr>
              <a:t>MCP-PMTs</a:t>
            </a:r>
            <a:endParaRPr lang="LID4096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6B0E01-444F-41AA-9B53-094FF1058C7F}"/>
              </a:ext>
            </a:extLst>
          </p:cNvPr>
          <p:cNvSpPr/>
          <p:nvPr/>
        </p:nvSpPr>
        <p:spPr>
          <a:xfrm>
            <a:off x="2454730" y="183718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 SemiBold" panose="020B0502040204020203" pitchFamily="34" charset="0"/>
              </a:rPr>
              <a:t>Spiegel</a:t>
            </a:r>
            <a:endParaRPr lang="LID4096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8" name="タイトル 1">
            <a:extLst>
              <a:ext uri="{FF2B5EF4-FFF2-40B4-BE49-F238E27FC236}">
                <a16:creationId xmlns:a16="http://schemas.microsoft.com/office/drawing/2014/main" id="{666B3169-9160-4E75-9A09-1852ACB9C9BC}"/>
              </a:ext>
            </a:extLst>
          </p:cNvPr>
          <p:cNvSpPr txBox="1">
            <a:spLocks/>
          </p:cNvSpPr>
          <p:nvPr/>
        </p:nvSpPr>
        <p:spPr>
          <a:xfrm>
            <a:off x="0" y="17463"/>
            <a:ext cx="12192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4400" dirty="0">
                <a:latin typeface="Bahnschrift SemiBold" panose="020B0502040204020203" pitchFamily="34" charset="0"/>
              </a:rPr>
              <a:t>Belle II: TOP</a:t>
            </a:r>
            <a:endParaRPr kumimoji="1" lang="ja-JP" altLang="en-US" sz="4400" dirty="0">
              <a:latin typeface="Bahnschrift SemiBold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93CEDB-1A77-4DE9-9901-A7490BAD0120}"/>
              </a:ext>
            </a:extLst>
          </p:cNvPr>
          <p:cNvSpPr/>
          <p:nvPr/>
        </p:nvSpPr>
        <p:spPr>
          <a:xfrm>
            <a:off x="2529065" y="844034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Bahnschrift SemiBold" panose="020B0502040204020203" pitchFamily="34" charset="0"/>
              </a:rPr>
              <a:t>Spiegel</a:t>
            </a:r>
            <a:endParaRPr lang="LID4096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643553D-067C-45FD-9C1E-A104FB91BC8F}"/>
              </a:ext>
            </a:extLst>
          </p:cNvPr>
          <p:cNvSpPr/>
          <p:nvPr/>
        </p:nvSpPr>
        <p:spPr>
          <a:xfrm>
            <a:off x="8287426" y="3991019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Readout</a:t>
            </a:r>
            <a:endParaRPr lang="LID4096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4C10C3B-6011-492E-BB62-9A3AC8D25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645" y="909414"/>
            <a:ext cx="8205706" cy="36433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88796A-4633-4A2B-9302-6D001883C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801" y="878165"/>
            <a:ext cx="5037139" cy="374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10AB5D-CB9D-4B61-A6D6-569F1DF4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6" y="2596176"/>
            <a:ext cx="5682427" cy="34530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0DC436-7942-43C4-8690-3EBAD5D4642C}"/>
              </a:ext>
            </a:extLst>
          </p:cNvPr>
          <p:cNvSpPr/>
          <p:nvPr/>
        </p:nvSpPr>
        <p:spPr>
          <a:xfrm>
            <a:off x="3251477" y="5944672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Geladene Teilchen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915C5-0EC2-451C-898D-4EB63156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504" y="1071149"/>
            <a:ext cx="6664629" cy="2641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086897-C6C0-4BD4-9C61-0511D2FFF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369" y="3977085"/>
            <a:ext cx="5639746" cy="2193728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3121606D-A7CF-4CCF-8414-1CF691993437}"/>
              </a:ext>
            </a:extLst>
          </p:cNvPr>
          <p:cNvSpPr txBox="1">
            <a:spLocks/>
          </p:cNvSpPr>
          <p:nvPr/>
        </p:nvSpPr>
        <p:spPr>
          <a:xfrm>
            <a:off x="0" y="17463"/>
            <a:ext cx="12192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4400" dirty="0">
                <a:latin typeface="Bahnschrift SemiBold" panose="020B0502040204020203" pitchFamily="34" charset="0"/>
              </a:rPr>
              <a:t>Belle II: </a:t>
            </a:r>
            <a:r>
              <a:rPr lang="de-DE" sz="4400" dirty="0">
                <a:latin typeface="Bahnschrift SemiBold" panose="020B0502040204020203" pitchFamily="34" charset="0"/>
              </a:rPr>
              <a:t>Prinzip der TOP Zähler</a:t>
            </a:r>
            <a:endParaRPr lang="LID4096" sz="4400" dirty="0">
              <a:latin typeface="Bahnschrift SemiBold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3C400A-1B6E-43DA-8A7E-8BC716C11586}"/>
              </a:ext>
            </a:extLst>
          </p:cNvPr>
          <p:cNvSpPr/>
          <p:nvPr/>
        </p:nvSpPr>
        <p:spPr>
          <a:xfrm>
            <a:off x="4316189" y="4138039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Forward Spiegel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0B47CA-C43D-4D04-9403-5ADD5C629A7F}"/>
              </a:ext>
            </a:extLst>
          </p:cNvPr>
          <p:cNvSpPr/>
          <p:nvPr/>
        </p:nvSpPr>
        <p:spPr>
          <a:xfrm>
            <a:off x="763514" y="5508546"/>
            <a:ext cx="1649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Bahnschrift SemiBold" panose="020B0502040204020203" pitchFamily="34" charset="0"/>
              </a:rPr>
              <a:t>Photodetektor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E7AE5C-8EA1-4917-8BFC-139CE105E96A}"/>
              </a:ext>
            </a:extLst>
          </p:cNvPr>
          <p:cNvCxnSpPr/>
          <p:nvPr/>
        </p:nvCxnSpPr>
        <p:spPr>
          <a:xfrm>
            <a:off x="5476009" y="4639352"/>
            <a:ext cx="171450" cy="869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777B28F-9E3C-4282-8A08-E43D86B29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101" y="935698"/>
            <a:ext cx="8270032" cy="58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2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>
            <a:extLst>
              <a:ext uri="{FF2B5EF4-FFF2-40B4-BE49-F238E27FC236}">
                <a16:creationId xmlns:a16="http://schemas.microsoft.com/office/drawing/2014/main" id="{734D51B5-177E-4FF8-88C9-575D6DCDE2CB}"/>
              </a:ext>
            </a:extLst>
          </p:cNvPr>
          <p:cNvSpPr txBox="1">
            <a:spLocks/>
          </p:cNvSpPr>
          <p:nvPr/>
        </p:nvSpPr>
        <p:spPr>
          <a:xfrm>
            <a:off x="0" y="17463"/>
            <a:ext cx="12192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4400" dirty="0">
                <a:latin typeface="Bahnschrift SemiBold" panose="020B0502040204020203" pitchFamily="34" charset="0"/>
              </a:rPr>
              <a:t>Belle II: TOP - </a:t>
            </a:r>
            <a:r>
              <a:rPr kumimoji="1" lang="en-US" altLang="ja-JP" sz="4400" dirty="0" err="1">
                <a:latin typeface="Bahnschrift SemiBold" panose="020B0502040204020203" pitchFamily="34" charset="0"/>
              </a:rPr>
              <a:t>Daten</a:t>
            </a:r>
            <a:endParaRPr kumimoji="1" lang="ja-JP" altLang="en-US" sz="4400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47C49-35EA-433B-8D4F-18AD4199D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9" y="1044777"/>
            <a:ext cx="4360984" cy="5704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93C32B-62F6-4A90-BB91-D6A6C136A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982" y="876273"/>
            <a:ext cx="3523099" cy="60413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69E1F4-BC84-4834-9D83-CB275DB77A1D}"/>
              </a:ext>
            </a:extLst>
          </p:cNvPr>
          <p:cNvSpPr/>
          <p:nvPr/>
        </p:nvSpPr>
        <p:spPr>
          <a:xfrm>
            <a:off x="5033782" y="3105834"/>
            <a:ext cx="2651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Photonen, die von dem Spiegel reflektiert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0D13D4-3D9B-4ECC-96C3-B99CB31A5E5A}"/>
              </a:ext>
            </a:extLst>
          </p:cNvPr>
          <p:cNvCxnSpPr>
            <a:cxnSpLocks/>
          </p:cNvCxnSpPr>
          <p:nvPr/>
        </p:nvCxnSpPr>
        <p:spPr>
          <a:xfrm flipH="1">
            <a:off x="3459234" y="3429000"/>
            <a:ext cx="1492594" cy="361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548261-98F8-4884-B412-29E4D5B4A0BC}"/>
              </a:ext>
            </a:extLst>
          </p:cNvPr>
          <p:cNvSpPr/>
          <p:nvPr/>
        </p:nvSpPr>
        <p:spPr>
          <a:xfrm>
            <a:off x="5033781" y="4347787"/>
            <a:ext cx="2651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Photonen, die direkt auf PMT einfallen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BB6485-F16A-4458-8D6A-764CD5E9927B}"/>
              </a:ext>
            </a:extLst>
          </p:cNvPr>
          <p:cNvCxnSpPr>
            <a:cxnSpLocks/>
          </p:cNvCxnSpPr>
          <p:nvPr/>
        </p:nvCxnSpPr>
        <p:spPr>
          <a:xfrm flipH="1">
            <a:off x="3573195" y="4783015"/>
            <a:ext cx="1286982" cy="4031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81E498B-C5DA-40FC-8965-2405B7DDA825}"/>
              </a:ext>
            </a:extLst>
          </p:cNvPr>
          <p:cNvSpPr/>
          <p:nvPr/>
        </p:nvSpPr>
        <p:spPr>
          <a:xfrm>
            <a:off x="3573195" y="981175"/>
            <a:ext cx="27342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(Senkrechte Lichteinfall)</a:t>
            </a:r>
            <a:endParaRPr lang="LID4096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5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D46425-1A1D-4A85-8298-B2D306740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2D4BA3B-71CF-47E6-B1B4-F609DE0D3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8551517-8828-4A3F-A12C-97370765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B07D1FC-7636-46B3-B3FD-ED176FC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1F8F0514-0BF8-4767-8041-02C5EB5E6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0C4D70D-CC7C-469A-8112-6751D7C5C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22CD3A-9DEF-4CA7-BCEA-A8FDEE1F5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1D97B61-0DD7-406B-AA26-7D18AC60A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E02D9B0-F1F5-4F02-933A-23444ADD8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5CED5D4-541F-42BD-A0EC-684012EB8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45A774D-6566-4A15-B81A-74407F615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E548AE79-DD11-479E-9279-8E116D2B0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FCADD9C5-9C65-4CD4-96E1-C3581938E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645A873-E20B-46FC-B9BB-C36CF251E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C6EB4E3-4CBF-4658-8CA4-C8EAA0726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6A95A13-3252-4058-8B4E-D86819FBB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F42D653-69CC-49B0-BED9-97FB6A2B6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4B356AFF-E927-4EA2-91B4-2CA41148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4A60266-1E66-4523-AF44-990090BF4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FA49AC4-8840-4C3B-AE22-2BD2787EC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B00B80E-0BE0-4C6D-8BD5-FD0874C52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24B417-22EA-421E-90D7-844E04D5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CCA2A386-3A2C-45AA-BDED-530C2E0E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9C281C3-AA5C-41EA-97D0-7C7124152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DE6F1B7-F765-45B1-84F2-C677192FB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6E0DE2-F8FF-4CD1-B391-6FBBD48FD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28FC982B-6DC3-41EB-B88A-2621C9D9F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4D03107D-29F0-4356-995C-FB3B95C7C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A144509C-C70B-4772-BA5B-9F650A0C1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14E493F-9FBF-42CF-A5CB-09210216D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648647EA-8053-4539-8E7D-A8270E86C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9775811-A8E3-48B7-8A47-06A34D41E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C28D403C-35F2-423E-A8BE-5A6D37D7F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BAB2D8CD-8F28-48BF-AC0B-2E8BC3ADB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F489AD45-71A9-4049-BBA5-D9D241D26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4C8EA682-7458-4DF1-90C6-88AAC5086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A15DE56C-DEDD-4141-B998-2359D41C4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D3F4903D-3E11-46F7-B8DE-2BBA66318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FA0710E2-79D3-46C0-B402-6E25BCE0F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20EDEFD-DD93-4DA8-A492-A3DA27823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8EF50817-7F4C-48FD-BFBC-883C317F2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9D7197B5-4A0C-45C5-A518-0250D3ECE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D1E79335-E2AB-4552-B9D2-A3E5A1EA4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711ED971-D786-488C-8D50-E778407C6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E799616D-08C7-4F6C-99C2-912C6174E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44DFB47-1351-4CBE-9C4D-21435A4C8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0" name="Isosceles Triangle 39">
              <a:extLst>
                <a:ext uri="{FF2B5EF4-FFF2-40B4-BE49-F238E27FC236}">
                  <a16:creationId xmlns:a16="http://schemas.microsoft.com/office/drawing/2014/main" id="{1F83E687-64D0-4C11-9F58-9A962EFCD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4E5A4FB-4D07-468B-A7A7-8934BAFE6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E30991E-98F6-4DB1-BDCD-3EFF23AC4297}"/>
              </a:ext>
            </a:extLst>
          </p:cNvPr>
          <p:cNvSpPr txBox="1">
            <a:spLocks/>
          </p:cNvSpPr>
          <p:nvPr/>
        </p:nvSpPr>
        <p:spPr>
          <a:xfrm>
            <a:off x="1683982" y="4293388"/>
            <a:ext cx="8833655" cy="7277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228600" tIns="228600" rIns="228600" bIns="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en-US" sz="3200" dirty="0">
                <a:latin typeface="Bahnschrift SemiBold" panose="020B0502040204020203" pitchFamily="34" charset="0"/>
              </a:rPr>
              <a:t>Aerogel Ring Imaging Cherenkov (ARICH) </a:t>
            </a:r>
            <a:r>
              <a:rPr lang="en-US" sz="3200" dirty="0" err="1">
                <a:latin typeface="Bahnschrift SemiBold" panose="020B0502040204020203" pitchFamily="34" charset="0"/>
              </a:rPr>
              <a:t>Zähler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58" name="タイトル 1">
            <a:extLst>
              <a:ext uri="{FF2B5EF4-FFF2-40B4-BE49-F238E27FC236}">
                <a16:creationId xmlns:a16="http://schemas.microsoft.com/office/drawing/2014/main" id="{26463407-C1C3-402C-89CD-91FFCE3A782D}"/>
              </a:ext>
            </a:extLst>
          </p:cNvPr>
          <p:cNvSpPr txBox="1">
            <a:spLocks/>
          </p:cNvSpPr>
          <p:nvPr/>
        </p:nvSpPr>
        <p:spPr>
          <a:xfrm>
            <a:off x="0" y="-77578"/>
            <a:ext cx="12192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4400" dirty="0">
                <a:latin typeface="Bahnschrift SemiBold" panose="020B0502040204020203" pitchFamily="34" charset="0"/>
              </a:rPr>
              <a:t>Belle II: ARICH</a:t>
            </a:r>
            <a:endParaRPr kumimoji="1" lang="ja-JP" altLang="en-US" sz="4400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D8E647-7C10-4747-B61A-5EB8B428C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330" y="759658"/>
            <a:ext cx="6982691" cy="384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3EBC2-7130-4154-AC20-2EE6E091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3" y="1494870"/>
            <a:ext cx="7221395" cy="5105912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3132F60A-BCFF-4903-B24D-2FD66B93218F}"/>
              </a:ext>
            </a:extLst>
          </p:cNvPr>
          <p:cNvSpPr txBox="1">
            <a:spLocks/>
          </p:cNvSpPr>
          <p:nvPr/>
        </p:nvSpPr>
        <p:spPr>
          <a:xfrm>
            <a:off x="0" y="17463"/>
            <a:ext cx="12192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4400" dirty="0">
                <a:latin typeface="Bahnschrift SemiBold" panose="020B0502040204020203" pitchFamily="34" charset="0"/>
              </a:rPr>
              <a:t>Belle II: ARICH</a:t>
            </a:r>
            <a:endParaRPr kumimoji="1" lang="ja-JP" altLang="en-US" sz="4400" dirty="0">
              <a:latin typeface="Bahnschrift SemiBol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2CBA1-1D2C-41B9-8751-968D423B1EEB}"/>
              </a:ext>
            </a:extLst>
          </p:cNvPr>
          <p:cNvSpPr/>
          <p:nvPr/>
        </p:nvSpPr>
        <p:spPr>
          <a:xfrm>
            <a:off x="530514" y="987042"/>
            <a:ext cx="1821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Prototyp ARICH: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A2123-2167-4D35-82C4-FC73098F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42" y="1913781"/>
            <a:ext cx="4526013" cy="4412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9228D3-1DE6-4ECF-982E-79FB5263850D}"/>
              </a:ext>
            </a:extLst>
          </p:cNvPr>
          <p:cNvSpPr/>
          <p:nvPr/>
        </p:nvSpPr>
        <p:spPr>
          <a:xfrm>
            <a:off x="7941520" y="1310204"/>
            <a:ext cx="3867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atin typeface="Bahnschrift SemiBold" panose="020B0502040204020203" pitchFamily="34" charset="0"/>
              </a:rPr>
              <a:t>Angelaufene</a:t>
            </a:r>
            <a:r>
              <a:rPr lang="en-GB" dirty="0">
                <a:latin typeface="Bahnschrift SemiBold" panose="020B0502040204020203" pitchFamily="34" charset="0"/>
              </a:rPr>
              <a:t> Photon-hit-</a:t>
            </a:r>
            <a:r>
              <a:rPr lang="en-GB" dirty="0" err="1">
                <a:latin typeface="Bahnschrift SemiBold" panose="020B0502040204020203" pitchFamily="34" charset="0"/>
              </a:rPr>
              <a:t>Verteilung</a:t>
            </a:r>
            <a:r>
              <a:rPr lang="en-GB" dirty="0">
                <a:latin typeface="Bahnschrift SemiBold" panose="020B0502040204020203" pitchFamily="34" charset="0"/>
              </a:rPr>
              <a:t> </a:t>
            </a:r>
            <a:r>
              <a:rPr lang="de-DE" dirty="0">
                <a:latin typeface="Bahnschrift SemiBold" panose="020B0502040204020203" pitchFamily="34" charset="0"/>
              </a:rPr>
              <a:t>:</a:t>
            </a:r>
            <a:endParaRPr lang="LID4096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534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34AE3D-EF20-4892-A205-14A05534A3FB}"/>
              </a:ext>
            </a:extLst>
          </p:cNvPr>
          <p:cNvSpPr/>
          <p:nvPr/>
        </p:nvSpPr>
        <p:spPr>
          <a:xfrm>
            <a:off x="486495" y="881116"/>
            <a:ext cx="6205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Zwei Aerogel-Schichte mit verschiedene Brechungsindizes: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C4BEB7-DB3F-4B42-81FB-29A9E9F7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80" y="1250448"/>
            <a:ext cx="5563169" cy="5259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BB450-98C5-4EC7-B3EB-9C204F9FD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890" y="3858049"/>
            <a:ext cx="3062370" cy="2892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0C4D29-8B18-4AD0-8FC3-DEF200FE3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249" y="1250448"/>
            <a:ext cx="3062370" cy="2848318"/>
          </a:xfrm>
          <a:prstGeom prst="rect">
            <a:avLst/>
          </a:prstGeom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C53CD08E-40F7-450E-892D-B92186A414C9}"/>
              </a:ext>
            </a:extLst>
          </p:cNvPr>
          <p:cNvSpPr txBox="1">
            <a:spLocks/>
          </p:cNvSpPr>
          <p:nvPr/>
        </p:nvSpPr>
        <p:spPr>
          <a:xfrm>
            <a:off x="0" y="17463"/>
            <a:ext cx="12192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4400" dirty="0">
                <a:latin typeface="Bahnschrift SemiBold" panose="020B0502040204020203" pitchFamily="34" charset="0"/>
              </a:rPr>
              <a:t>Belle II: ARICH</a:t>
            </a:r>
            <a:endParaRPr kumimoji="1" lang="ja-JP" altLang="en-US" sz="4400" dirty="0">
              <a:latin typeface="Bahnschrift SemiBold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EC2187-9694-47D3-9B7A-A975B45D471E}"/>
              </a:ext>
            </a:extLst>
          </p:cNvPr>
          <p:cNvSpPr/>
          <p:nvPr/>
        </p:nvSpPr>
        <p:spPr>
          <a:xfrm>
            <a:off x="9426619" y="3555887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Einzelne-Photon-Auflösung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894CF0D-A0AB-4256-A360-00FC278F0CF3}"/>
              </a:ext>
            </a:extLst>
          </p:cNvPr>
          <p:cNvCxnSpPr>
            <a:cxnSpLocks/>
          </p:cNvCxnSpPr>
          <p:nvPr/>
        </p:nvCxnSpPr>
        <p:spPr>
          <a:xfrm flipH="1" flipV="1">
            <a:off x="7730836" y="1854777"/>
            <a:ext cx="1766456" cy="1761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727ED3-3A91-4D75-A513-E9A59BC88EF1}"/>
              </a:ext>
            </a:extLst>
          </p:cNvPr>
          <p:cNvCxnSpPr/>
          <p:nvPr/>
        </p:nvCxnSpPr>
        <p:spPr>
          <a:xfrm flipH="1">
            <a:off x="8016586" y="3925219"/>
            <a:ext cx="1440674" cy="40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3F391-C086-4D1A-B02D-751E9D2DC890}"/>
              </a:ext>
            </a:extLst>
          </p:cNvPr>
          <p:cNvSpPr/>
          <p:nvPr/>
        </p:nvSpPr>
        <p:spPr>
          <a:xfrm>
            <a:off x="8696190" y="1410605"/>
            <a:ext cx="3135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Anzahl der </a:t>
            </a:r>
            <a:r>
              <a:rPr lang="de-DE" dirty="0" err="1">
                <a:latin typeface="Bahnschrift SemiBold" panose="020B0502040204020203" pitchFamily="34" charset="0"/>
              </a:rPr>
              <a:t>Cherekov</a:t>
            </a:r>
            <a:r>
              <a:rPr lang="de-DE" dirty="0">
                <a:latin typeface="Bahnschrift SemiBold" panose="020B0502040204020203" pitchFamily="34" charset="0"/>
              </a:rPr>
              <a:t>-Photon</a:t>
            </a:r>
          </a:p>
          <a:p>
            <a:r>
              <a:rPr lang="de-DE" dirty="0">
                <a:latin typeface="Bahnschrift SemiBold" panose="020B0502040204020203" pitchFamily="34" charset="0"/>
              </a:rPr>
              <a:t>		</a:t>
            </a:r>
            <a:r>
              <a:rPr lang="de-DE" dirty="0" err="1">
                <a:latin typeface="Bahnschrift SemiBold" panose="020B0502040204020203" pitchFamily="34" charset="0"/>
              </a:rPr>
              <a:t>max</a:t>
            </a:r>
            <a:r>
              <a:rPr lang="de-DE" dirty="0">
                <a:latin typeface="Bahnschrift SemiBold" panose="020B0502040204020203" pitchFamily="34" charset="0"/>
              </a:rPr>
              <a:t> ~ 6000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8D1E71-1AA6-407E-8716-5A49ED6B2194}"/>
              </a:ext>
            </a:extLst>
          </p:cNvPr>
          <p:cNvSpPr/>
          <p:nvPr/>
        </p:nvSpPr>
        <p:spPr>
          <a:xfrm>
            <a:off x="9056205" y="4129114"/>
            <a:ext cx="3135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Anzahl der </a:t>
            </a:r>
            <a:r>
              <a:rPr lang="de-DE" dirty="0" err="1">
                <a:latin typeface="Bahnschrift SemiBold" panose="020B0502040204020203" pitchFamily="34" charset="0"/>
              </a:rPr>
              <a:t>Cherekov</a:t>
            </a:r>
            <a:r>
              <a:rPr lang="de-DE" dirty="0">
                <a:latin typeface="Bahnschrift SemiBold" panose="020B0502040204020203" pitchFamily="34" charset="0"/>
              </a:rPr>
              <a:t>-Photon</a:t>
            </a:r>
          </a:p>
          <a:p>
            <a:r>
              <a:rPr lang="de-DE" dirty="0">
                <a:latin typeface="Bahnschrift SemiBold" panose="020B0502040204020203" pitchFamily="34" charset="0"/>
              </a:rPr>
              <a:t>		</a:t>
            </a:r>
            <a:r>
              <a:rPr lang="de-DE" dirty="0" err="1">
                <a:latin typeface="Bahnschrift SemiBold" panose="020B0502040204020203" pitchFamily="34" charset="0"/>
              </a:rPr>
              <a:t>max</a:t>
            </a:r>
            <a:r>
              <a:rPr lang="de-DE" dirty="0">
                <a:latin typeface="Bahnschrift SemiBold" panose="020B0502040204020203" pitchFamily="34" charset="0"/>
              </a:rPr>
              <a:t> ~ 7500</a:t>
            </a:r>
            <a:endParaRPr lang="LID4096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267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17463"/>
            <a:ext cx="12192000" cy="8763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r>
              <a:rPr kumimoji="1" lang="en-US" altLang="ja-JP" sz="4400" dirty="0" err="1">
                <a:latin typeface="Bahnschrift SemiBold" panose="020B0502040204020203" pitchFamily="34" charset="0"/>
              </a:rPr>
              <a:t>LHCb</a:t>
            </a:r>
            <a:r>
              <a:rPr kumimoji="1" lang="en-US" altLang="ja-JP" sz="4400" dirty="0">
                <a:latin typeface="Bahnschrift SemiBold" panose="020B0502040204020203" pitchFamily="34" charset="0"/>
              </a:rPr>
              <a:t> Experiment</a:t>
            </a:r>
            <a:endParaRPr kumimoji="1" lang="ja-JP" altLang="en-US" sz="4400" dirty="0"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E0422-CF95-41E7-A6D5-BB94FA03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92" y="1028700"/>
            <a:ext cx="8565069" cy="548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8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78F3A3B2-5493-4881-8543-87919DB5A2E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Flavour</a:t>
            </a:r>
            <a:r>
              <a:rPr lang="de-DE" dirty="0">
                <a:solidFill>
                  <a:schemeClr val="tx1"/>
                </a:solidFill>
                <a:latin typeface="Bahnschrift SemiBold" panose="020B0502040204020203" pitchFamily="34" charset="0"/>
              </a:rPr>
              <a:t>-Physik?</a:t>
            </a:r>
            <a:endParaRPr lang="LID4096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EC680FDC-5639-4C9C-86A9-F353EE863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Bahnschrift SemiBold" panose="020B0502040204020203" pitchFamily="34" charset="0"/>
              </a:rPr>
              <a:t>Just as ice cream has both </a:t>
            </a:r>
            <a:r>
              <a:rPr lang="en-GB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color</a:t>
            </a:r>
            <a:r>
              <a:rPr lang="en-GB" dirty="0">
                <a:solidFill>
                  <a:schemeClr val="tx1"/>
                </a:solidFill>
                <a:latin typeface="Bahnschrift SemiBold" panose="020B0502040204020203" pitchFamily="34" charset="0"/>
              </a:rPr>
              <a:t> and </a:t>
            </a:r>
            <a:r>
              <a:rPr lang="en-GB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ﬂavor</a:t>
            </a:r>
            <a:r>
              <a:rPr lang="en-GB" dirty="0">
                <a:solidFill>
                  <a:schemeClr val="tx1"/>
                </a:solidFill>
                <a:latin typeface="Bahnschrift SemiBold" panose="020B0502040204020203" pitchFamily="34" charset="0"/>
              </a:rPr>
              <a:t> so do quarks.</a:t>
            </a:r>
          </a:p>
          <a:p>
            <a:endParaRPr lang="LID4096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DC372-E6D1-437F-9CD2-6851E0DAD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64" b="90072" l="2424" r="97879">
                        <a14:foregroundMark x1="33434" y1="19652" x2="20404" y2="9314"/>
                        <a14:foregroundMark x1="20404" y1="9314" x2="6061" y2="18628"/>
                        <a14:foregroundMark x1="6061" y1="18628" x2="7677" y2="35415"/>
                        <a14:foregroundMark x1="7677" y1="35415" x2="23232" y2="26100"/>
                        <a14:foregroundMark x1="23232" y1="26100" x2="30505" y2="16274"/>
                        <a14:foregroundMark x1="43030" y1="9417" x2="43737" y2="9928"/>
                        <a14:foregroundMark x1="72727" y1="13613" x2="85354" y2="2456"/>
                        <a14:foregroundMark x1="85354" y1="2456" x2="94343" y2="16581"/>
                        <a14:foregroundMark x1="94343" y1="16581" x2="75051" y2="15865"/>
                        <a14:foregroundMark x1="75051" y1="15865" x2="72020" y2="12897"/>
                        <a14:foregroundMark x1="90808" y1="18526" x2="78889" y2="7574"/>
                        <a14:foregroundMark x1="78889" y1="7574" x2="74141" y2="8188"/>
                        <a14:foregroundMark x1="42929" y1="7369" x2="44646" y2="7369"/>
                        <a14:foregroundMark x1="85051" y1="3071" x2="82323" y2="3685"/>
                        <a14:foregroundMark x1="84545" y1="3889" x2="83030" y2="3992"/>
                        <a14:foregroundMark x1="69899" y1="14227" x2="68485" y2="13306"/>
                        <a14:foregroundMark x1="50404" y1="86694" x2="50303" y2="86080"/>
                        <a14:foregroundMark x1="15556" y1="87922" x2="15859" y2="90174"/>
                        <a14:foregroundMark x1="3636" y1="21904" x2="2626" y2="22518"/>
                        <a14:foregroundMark x1="96970" y1="14023" x2="97879" y2="14330"/>
                        <a14:foregroundMark x1="85354" y1="2764" x2="72121" y2="12897"/>
                        <a14:foregroundMark x1="72121" y1="12897" x2="80000" y2="36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1837" y="469841"/>
            <a:ext cx="3029696" cy="2989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2EB5F-3E28-4B6C-9AC0-8DD88317D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96" b="93462" l="2104" r="96440">
                        <a14:foregroundMark x1="37055" y1="66974" x2="41909" y2="67142"/>
                        <a14:foregroundMark x1="38350" y1="73428" x2="39401" y2="72842"/>
                        <a14:foregroundMark x1="77184" y1="40402" x2="87136" y2="62699"/>
                        <a14:foregroundMark x1="87136" y1="62699" x2="81715" y2="46605"/>
                        <a14:foregroundMark x1="81715" y1="46605" x2="81715" y2="46605"/>
                        <a14:foregroundMark x1="86084" y1="60771" x2="85518" y2="63537"/>
                        <a14:foregroundMark x1="71521" y1="35708" x2="73382" y2="42163"/>
                        <a14:foregroundMark x1="82848" y1="50964" x2="88188" y2="83319"/>
                        <a14:foregroundMark x1="88188" y1="83319" x2="88592" y2="66639"/>
                        <a14:foregroundMark x1="88592" y1="66639" x2="82524" y2="58927"/>
                        <a14:foregroundMark x1="11003" y1="10142" x2="5097" y2="27578"/>
                        <a14:foregroundMark x1="5097" y1="27578" x2="22249" y2="24644"/>
                        <a14:foregroundMark x1="22249" y1="24644" x2="12864" y2="11232"/>
                        <a14:foregroundMark x1="12864" y1="11232" x2="12217" y2="11232"/>
                        <a14:foregroundMark x1="16181" y1="59095" x2="17476" y2="75775"/>
                        <a14:foregroundMark x1="17476" y1="75775" x2="17799" y2="59095"/>
                        <a14:foregroundMark x1="17799" y1="59095" x2="17071" y2="58508"/>
                        <a14:foregroundMark x1="6553" y1="11903" x2="22087" y2="9220"/>
                        <a14:foregroundMark x1="22087" y1="9220" x2="8738" y2="8466"/>
                        <a14:foregroundMark x1="5744" y1="10562" x2="19903" y2="2179"/>
                        <a14:foregroundMark x1="19903" y1="2179" x2="6715" y2="11735"/>
                        <a14:foregroundMark x1="6715" y1="11735" x2="6553" y2="11735"/>
                        <a14:foregroundMark x1="9061" y1="5700" x2="10518" y2="7041"/>
                        <a14:foregroundMark x1="2670" y1="16764" x2="2346" y2="17770"/>
                        <a14:foregroundMark x1="70712" y1="18441" x2="84385" y2="10142"/>
                        <a14:foregroundMark x1="84385" y1="10142" x2="91262" y2="26404"/>
                        <a14:foregroundMark x1="91262" y1="26404" x2="76214" y2="21459"/>
                        <a14:foregroundMark x1="76214" y1="21459" x2="73867" y2="17100"/>
                        <a14:foregroundMark x1="92395" y1="23303" x2="92071" y2="22129"/>
                        <a14:foregroundMark x1="93932" y1="22464" x2="92880" y2="21542"/>
                        <a14:foregroundMark x1="93851" y1="22297" x2="94094" y2="22129"/>
                        <a14:foregroundMark x1="38511" y1="16597" x2="52913" y2="8634"/>
                        <a14:foregroundMark x1="52913" y1="8634" x2="61246" y2="22464"/>
                        <a14:foregroundMark x1="61246" y1="22464" x2="44417" y2="24225"/>
                        <a14:foregroundMark x1="44417" y1="24225" x2="38916" y2="17435"/>
                        <a14:foregroundMark x1="59709" y1="21710" x2="60032" y2="24141"/>
                        <a14:foregroundMark x1="69579" y1="19531" x2="69741" y2="25901"/>
                        <a14:foregroundMark x1="75243" y1="12238" x2="89239" y2="12909"/>
                        <a14:foregroundMark x1="95550" y1="18441" x2="96521" y2="17435"/>
                        <a14:foregroundMark x1="34709" y1="88768" x2="35680" y2="88935"/>
                        <a14:foregroundMark x1="86893" y1="93462" x2="86731" y2="91702"/>
                        <a14:foregroundMark x1="26537" y1="13244" x2="28560" y2="11065"/>
                        <a14:foregroundMark x1="62217" y1="22800" x2="61246" y2="23638"/>
                        <a14:foregroundMark x1="61570" y1="21794" x2="58900" y2="22129"/>
                        <a14:foregroundMark x1="68366" y1="25733" x2="75000" y2="40821"/>
                        <a14:foregroundMark x1="75000" y1="40821" x2="68689" y2="26069"/>
                        <a14:foregroundMark x1="61570" y1="23470" x2="59061" y2="25733"/>
                        <a14:backgroundMark x1="61246" y1="62028" x2="65291" y2="78541"/>
                        <a14:backgroundMark x1="65291" y1="78541" x2="64078" y2="78709"/>
                        <a14:backgroundMark x1="59871" y1="61861" x2="52023" y2="77117"/>
                        <a14:backgroundMark x1="52023" y1="77117" x2="59061" y2="638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2477" y="1462258"/>
            <a:ext cx="3029697" cy="29242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58668A8-45A5-4B37-A827-B41EA2D4CB8F}"/>
              </a:ext>
            </a:extLst>
          </p:cNvPr>
          <p:cNvSpPr/>
          <p:nvPr/>
        </p:nvSpPr>
        <p:spPr>
          <a:xfrm>
            <a:off x="4778750" y="359441"/>
            <a:ext cx="928687" cy="9286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AB4C90-58D3-46DF-9A1F-F03B1E8D2FD0}"/>
              </a:ext>
            </a:extLst>
          </p:cNvPr>
          <p:cNvSpPr/>
          <p:nvPr/>
        </p:nvSpPr>
        <p:spPr>
          <a:xfrm>
            <a:off x="6796881" y="359441"/>
            <a:ext cx="928687" cy="9286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812E3B-3E07-49A1-A79B-FE9FC7CA0014}"/>
              </a:ext>
            </a:extLst>
          </p:cNvPr>
          <p:cNvSpPr/>
          <p:nvPr/>
        </p:nvSpPr>
        <p:spPr>
          <a:xfrm>
            <a:off x="5781232" y="359441"/>
            <a:ext cx="928687" cy="9286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A369D4-5F43-4D36-94F3-F3B9A577B85D}"/>
              </a:ext>
            </a:extLst>
          </p:cNvPr>
          <p:cNvSpPr/>
          <p:nvPr/>
        </p:nvSpPr>
        <p:spPr>
          <a:xfrm>
            <a:off x="4807940" y="1500453"/>
            <a:ext cx="928687" cy="92868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DCD557-4E57-439A-B6DE-21C02D798939}"/>
              </a:ext>
            </a:extLst>
          </p:cNvPr>
          <p:cNvSpPr/>
          <p:nvPr/>
        </p:nvSpPr>
        <p:spPr>
          <a:xfrm>
            <a:off x="5868194" y="1500453"/>
            <a:ext cx="928687" cy="928687"/>
          </a:xfrm>
          <a:prstGeom prst="ellipse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77D463-1766-4CFB-8800-8AF78EA26D96}"/>
              </a:ext>
            </a:extLst>
          </p:cNvPr>
          <p:cNvSpPr/>
          <p:nvPr/>
        </p:nvSpPr>
        <p:spPr>
          <a:xfrm>
            <a:off x="6873486" y="1500452"/>
            <a:ext cx="928687" cy="92868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6359B-FC7E-4E23-85EA-99A7344F8D14}"/>
              </a:ext>
            </a:extLst>
          </p:cNvPr>
          <p:cNvSpPr txBox="1"/>
          <p:nvPr/>
        </p:nvSpPr>
        <p:spPr>
          <a:xfrm>
            <a:off x="5007966" y="469841"/>
            <a:ext cx="52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u</a:t>
            </a:r>
            <a:endParaRPr lang="LID4096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F4584-CAB2-4778-A800-811958C88080}"/>
              </a:ext>
            </a:extLst>
          </p:cNvPr>
          <p:cNvSpPr txBox="1"/>
          <p:nvPr/>
        </p:nvSpPr>
        <p:spPr>
          <a:xfrm>
            <a:off x="6023008" y="469841"/>
            <a:ext cx="52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c</a:t>
            </a:r>
            <a:endParaRPr lang="LID4096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65FC6-A2A9-4DAF-8988-11C9FDA06F93}"/>
              </a:ext>
            </a:extLst>
          </p:cNvPr>
          <p:cNvSpPr txBox="1"/>
          <p:nvPr/>
        </p:nvSpPr>
        <p:spPr>
          <a:xfrm>
            <a:off x="7052870" y="469841"/>
            <a:ext cx="52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t</a:t>
            </a:r>
            <a:endParaRPr lang="LID4096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C7D286-7740-4368-9A50-853E1CBE793D}"/>
              </a:ext>
            </a:extLst>
          </p:cNvPr>
          <p:cNvSpPr txBox="1"/>
          <p:nvPr/>
        </p:nvSpPr>
        <p:spPr>
          <a:xfrm>
            <a:off x="4978774" y="1574143"/>
            <a:ext cx="52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d</a:t>
            </a:r>
            <a:endParaRPr lang="LID4096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AA211D-F5B5-4503-B96E-E48F3E8C8770}"/>
              </a:ext>
            </a:extLst>
          </p:cNvPr>
          <p:cNvSpPr txBox="1"/>
          <p:nvPr/>
        </p:nvSpPr>
        <p:spPr>
          <a:xfrm>
            <a:off x="6101317" y="1572659"/>
            <a:ext cx="52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s</a:t>
            </a:r>
            <a:endParaRPr lang="LID4096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B9477-C34A-465B-ABEA-AF2683A1D56B}"/>
              </a:ext>
            </a:extLst>
          </p:cNvPr>
          <p:cNvSpPr txBox="1"/>
          <p:nvPr/>
        </p:nvSpPr>
        <p:spPr>
          <a:xfrm>
            <a:off x="7116590" y="1581645"/>
            <a:ext cx="52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b</a:t>
            </a:r>
            <a:endParaRPr lang="LID4096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FF5882-31DC-4CBD-8A01-FCBB70701992}"/>
                  </a:ext>
                </a:extLst>
              </p:cNvPr>
              <p:cNvSpPr txBox="1"/>
              <p:nvPr/>
            </p:nvSpPr>
            <p:spPr>
              <a:xfrm>
                <a:off x="4886707" y="4322890"/>
                <a:ext cx="3654900" cy="707886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4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40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4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sz="4000" dirty="0">
                    <a:latin typeface="Bahnschrift SemiBold" panose="020B0502040204020203" pitchFamily="34" charset="0"/>
                  </a:rPr>
                  <a:t>- Trennung</a:t>
                </a:r>
                <a:endParaRPr lang="LID4096" sz="2400" dirty="0">
                  <a:latin typeface="Bahnschrift SemiBold" panose="020B0502040204020203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FF5882-31DC-4CBD-8A01-FCBB70701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707" y="4322890"/>
                <a:ext cx="3654900" cy="707886"/>
              </a:xfrm>
              <a:prstGeom prst="rect">
                <a:avLst/>
              </a:prstGeom>
              <a:blipFill>
                <a:blip r:embed="rId7"/>
                <a:stretch>
                  <a:fillRect t="-12000" r="-2632" b="-28800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E29B631-9DE1-4C1E-B12D-A3693B1CE5FE}"/>
              </a:ext>
            </a:extLst>
          </p:cNvPr>
          <p:cNvSpPr/>
          <p:nvPr/>
        </p:nvSpPr>
        <p:spPr>
          <a:xfrm>
            <a:off x="4883543" y="249040"/>
            <a:ext cx="753628" cy="2316779"/>
          </a:xfrm>
          <a:prstGeom prst="ellipse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5A7361-4F67-4B38-ADED-E583085AC5B0}"/>
              </a:ext>
            </a:extLst>
          </p:cNvPr>
          <p:cNvCxnSpPr>
            <a:cxnSpLocks/>
          </p:cNvCxnSpPr>
          <p:nvPr/>
        </p:nvCxnSpPr>
        <p:spPr>
          <a:xfrm flipH="1">
            <a:off x="5243092" y="2565819"/>
            <a:ext cx="13316" cy="1752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F0AFAB2-7887-4C1D-8ED3-BFF3BCFEEF7E}"/>
              </a:ext>
            </a:extLst>
          </p:cNvPr>
          <p:cNvSpPr/>
          <p:nvPr/>
        </p:nvSpPr>
        <p:spPr>
          <a:xfrm rot="19248151">
            <a:off x="5404418" y="303869"/>
            <a:ext cx="753628" cy="231677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E54A6A-8691-476E-85ED-92026C3ED970}"/>
              </a:ext>
            </a:extLst>
          </p:cNvPr>
          <p:cNvCxnSpPr>
            <a:cxnSpLocks/>
          </p:cNvCxnSpPr>
          <p:nvPr/>
        </p:nvCxnSpPr>
        <p:spPr>
          <a:xfrm flipH="1">
            <a:off x="5859725" y="2405673"/>
            <a:ext cx="474364" cy="1752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170BC7-8E1E-4794-B343-9B30775242DB}"/>
                  </a:ext>
                </a:extLst>
              </p:cNvPr>
              <p:cNvSpPr txBox="1"/>
              <p:nvPr/>
            </p:nvSpPr>
            <p:spPr>
              <a:xfrm>
                <a:off x="2717273" y="5737621"/>
                <a:ext cx="908790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̅"/>
                        <m:ctrlPr>
                          <a:rPr lang="de-DE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3200" b="0" i="1" dirty="0">
                    <a:latin typeface="Cambria Math" panose="02040503050406030204" pitchFamily="18" charset="0"/>
                  </a:rPr>
                  <a:t> </a:t>
                </a:r>
                <a:r>
                  <a:rPr lang="de-DE" sz="3200" dirty="0">
                    <a:latin typeface="Bahnschrift SemiBold" panose="020B0502040204020203" pitchFamily="34" charset="0"/>
                  </a:rPr>
                  <a:t>oder</a:t>
                </a:r>
                <a:r>
                  <a:rPr lang="de-DE" sz="32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de-DE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  <m:sup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de-DE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3200" dirty="0">
                    <a:latin typeface="Bahnschrift SemiBold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i="0" dirty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de-DE" altLang="zh-CN" sz="3200" i="0" dirty="0">
                    <a:latin typeface="Cambria Math" panose="02040503050406030204" pitchFamily="18" charset="0"/>
                  </a:rPr>
                  <a:t> </a:t>
                </a:r>
                <a:r>
                  <a:rPr lang="de-DE" altLang="zh-CN" sz="3200" dirty="0">
                    <a:latin typeface="Bahnschrift SemiBold" panose="020B0502040204020203" pitchFamily="34" charset="0"/>
                  </a:rPr>
                  <a:t>oder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de-DE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3200" dirty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de-DE" sz="3200" dirty="0">
                    <a:latin typeface="Bahnschrift SemiBold" panose="020B0502040204020203" pitchFamily="34" charset="0"/>
                  </a:rPr>
                  <a:t>?(</a:t>
                </a:r>
                <a14:m>
                  <m:oMath xmlns:m="http://schemas.openxmlformats.org/officeDocument/2006/math">
                    <m:r>
                      <a:rPr lang="de-DE" sz="3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DE" sz="32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de-DE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de-DE" sz="3200" dirty="0">
                    <a:latin typeface="Bahnschrift SemiBold" panose="020B0502040204020203" pitchFamily="34" charset="0"/>
                  </a:rPr>
                  <a:t> Oszillation) </a:t>
                </a:r>
                <a:endParaRPr lang="LID4096" sz="3200" dirty="0">
                  <a:latin typeface="Bahnschrift SemiBold" panose="020B0502040204020203" pitchFamily="34" charset="0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9170BC7-8E1E-4794-B343-9B3077524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273" y="5737621"/>
                <a:ext cx="9087902" cy="595932"/>
              </a:xfrm>
              <a:prstGeom prst="rect">
                <a:avLst/>
              </a:prstGeom>
              <a:blipFill>
                <a:blip r:embed="rId8"/>
                <a:stretch>
                  <a:fillRect t="-12245" b="-316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Down 42">
            <a:extLst>
              <a:ext uri="{FF2B5EF4-FFF2-40B4-BE49-F238E27FC236}">
                <a16:creationId xmlns:a16="http://schemas.microsoft.com/office/drawing/2014/main" id="{305778F6-F39A-4079-8CFE-8C6816153B07}"/>
              </a:ext>
            </a:extLst>
          </p:cNvPr>
          <p:cNvSpPr/>
          <p:nvPr/>
        </p:nvSpPr>
        <p:spPr>
          <a:xfrm>
            <a:off x="6629954" y="5075655"/>
            <a:ext cx="282516" cy="6170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D9992B-4717-4AD2-9B5D-C403163C6AC4}"/>
                  </a:ext>
                </a:extLst>
              </p:cNvPr>
              <p:cNvSpPr txBox="1"/>
              <p:nvPr/>
            </p:nvSpPr>
            <p:spPr>
              <a:xfrm>
                <a:off x="4546429" y="5040774"/>
                <a:ext cx="2048236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i="0" dirty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de-DE" altLang="zh-CN" sz="3200" b="0" i="0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altLang="zh-CN" sz="3200" b="0" i="0" dirty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altLang="zh-CN" sz="3200" b="0" i="0" dirty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DE" altLang="zh-CN" sz="3200" b="0" i="0" dirty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LID4096" sz="3200" dirty="0">
                  <a:latin typeface="Bahnschrift SemiBold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D9992B-4717-4AD2-9B5D-C403163C6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429" y="5040774"/>
                <a:ext cx="2048236" cy="5959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F4760A19-9314-4B95-AC9D-512A4805968A}"/>
              </a:ext>
            </a:extLst>
          </p:cNvPr>
          <p:cNvSpPr txBox="1"/>
          <p:nvPr/>
        </p:nvSpPr>
        <p:spPr>
          <a:xfrm>
            <a:off x="457955" y="5505300"/>
            <a:ext cx="149201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BELLE II, </a:t>
            </a:r>
            <a:r>
              <a:rPr lang="en-US" sz="2400" dirty="0" err="1">
                <a:latin typeface="Bahnschrift SemiBold" panose="020B0502040204020203" pitchFamily="34" charset="0"/>
              </a:rPr>
              <a:t>LHCb</a:t>
            </a:r>
            <a:endParaRPr lang="LID4096" sz="2400" dirty="0"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998E6-7849-4769-88F6-82A6CDB8CF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954" y="13255"/>
            <a:ext cx="5528525" cy="508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0" grpId="0"/>
      <p:bldP spid="19" grpId="0"/>
      <p:bldP spid="20" grpId="0"/>
      <p:bldP spid="21" grpId="0"/>
      <p:bldP spid="22" grpId="0"/>
      <p:bldP spid="23" grpId="0"/>
      <p:bldP spid="36" grpId="0" animBg="1"/>
      <p:bldP spid="11" grpId="0" animBg="1"/>
      <p:bldP spid="40" grpId="0" animBg="1"/>
      <p:bldP spid="46" grpId="0"/>
      <p:bldP spid="43" grpId="0" animBg="1"/>
      <p:bldP spid="30" grpId="0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71204-1F76-4AB7-A6B9-91DD0C89C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10" y="1535668"/>
            <a:ext cx="4545587" cy="4916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9C4089-252B-429E-8779-62E402CF0E5D}"/>
              </a:ext>
            </a:extLst>
          </p:cNvPr>
          <p:cNvSpPr/>
          <p:nvPr/>
        </p:nvSpPr>
        <p:spPr>
          <a:xfrm>
            <a:off x="749210" y="1125538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Struktur: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76593-28D8-4BA3-BDE1-CBC6011F3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797" y="1788571"/>
            <a:ext cx="6425754" cy="4410403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505313A7-6462-4D57-9185-26B74A1CECAC}"/>
              </a:ext>
            </a:extLst>
          </p:cNvPr>
          <p:cNvSpPr txBox="1">
            <a:spLocks/>
          </p:cNvSpPr>
          <p:nvPr/>
        </p:nvSpPr>
        <p:spPr>
          <a:xfrm>
            <a:off x="0" y="17463"/>
            <a:ext cx="12192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4400" dirty="0" err="1">
                <a:latin typeface="Bahnschrift SemiBold" panose="020B0502040204020203" pitchFamily="34" charset="0"/>
              </a:rPr>
              <a:t>LHCb</a:t>
            </a:r>
            <a:r>
              <a:rPr kumimoji="1" lang="en-US" altLang="ja-JP" sz="4400" dirty="0">
                <a:latin typeface="Bahnschrift SemiBold" panose="020B0502040204020203" pitchFamily="34" charset="0"/>
              </a:rPr>
              <a:t>: RICH 1</a:t>
            </a:r>
            <a:endParaRPr kumimoji="1" lang="ja-JP" altLang="en-US" sz="4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27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78F3A3B2-5493-4881-8543-87919DB5A2E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Zusammenfassung</a:t>
            </a:r>
            <a:br>
              <a:rPr lang="de-DE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</a:br>
            <a:endParaRPr lang="LID4096" sz="28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C9275-AC8D-466E-B4AA-9AF032820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LID4096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3284432-FAD3-4C0C-831D-F7A89878B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75712"/>
              </p:ext>
            </p:extLst>
          </p:nvPr>
        </p:nvGraphicFramePr>
        <p:xfrm>
          <a:off x="5010590" y="3661497"/>
          <a:ext cx="6460974" cy="2467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F47976-DE4A-440F-A8D9-B4EF9DBB9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911101"/>
              </p:ext>
            </p:extLst>
          </p:nvPr>
        </p:nvGraphicFramePr>
        <p:xfrm>
          <a:off x="4634347" y="454714"/>
          <a:ext cx="748145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818">
                  <a:extLst>
                    <a:ext uri="{9D8B030D-6E8A-4147-A177-3AD203B41FA5}">
                      <a16:colId xmlns:a16="http://schemas.microsoft.com/office/drawing/2014/main" val="1797077669"/>
                    </a:ext>
                  </a:extLst>
                </a:gridCol>
                <a:gridCol w="1647702">
                  <a:extLst>
                    <a:ext uri="{9D8B030D-6E8A-4147-A177-3AD203B41FA5}">
                      <a16:colId xmlns:a16="http://schemas.microsoft.com/office/drawing/2014/main" val="1288706284"/>
                    </a:ext>
                  </a:extLst>
                </a:gridCol>
                <a:gridCol w="3339934">
                  <a:extLst>
                    <a:ext uri="{9D8B030D-6E8A-4147-A177-3AD203B41FA5}">
                      <a16:colId xmlns:a16="http://schemas.microsoft.com/office/drawing/2014/main" val="289272142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Kaon</a:t>
                      </a:r>
                      <a:r>
                        <a:rPr lang="de-D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ID</a:t>
                      </a:r>
                      <a:endParaRPr lang="LID4096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+mn-ea"/>
                          <a:cs typeface="+mn-cs"/>
                        </a:rPr>
                        <a:t>Belle II</a:t>
                      </a:r>
                      <a:endParaRPr lang="LID4096" sz="1800" b="1" kern="1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800" b="1" kern="1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+mn-ea"/>
                          <a:cs typeface="+mn-cs"/>
                        </a:rPr>
                        <a:t>LHCb</a:t>
                      </a:r>
                      <a:endParaRPr lang="LID4096" sz="1800" b="1" kern="1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136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de-DE" dirty="0"/>
                        <a:t>Impuls der Teilchen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&lt; 4 </a:t>
                      </a:r>
                      <a:r>
                        <a:rPr lang="de-DE" dirty="0" err="1"/>
                        <a:t>GeV</a:t>
                      </a:r>
                      <a:r>
                        <a:rPr lang="de-DE" dirty="0"/>
                        <a:t>/c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– 100 </a:t>
                      </a:r>
                      <a:r>
                        <a:rPr lang="de-DE" dirty="0" err="1"/>
                        <a:t>GeV</a:t>
                      </a:r>
                      <a:r>
                        <a:rPr lang="de-DE" dirty="0"/>
                        <a:t>/c</a:t>
                      </a:r>
                    </a:p>
                    <a:p>
                      <a:r>
                        <a:rPr lang="de-DE" dirty="0"/>
                        <a:t>(RICH 1:</a:t>
                      </a:r>
                    </a:p>
                    <a:p>
                      <a:r>
                        <a:rPr lang="de-DE" dirty="0"/>
                        <a:t>Aerogel: einige </a:t>
                      </a:r>
                      <a:r>
                        <a:rPr lang="de-DE" dirty="0" err="1"/>
                        <a:t>GeV</a:t>
                      </a:r>
                      <a:r>
                        <a:rPr lang="de-DE" dirty="0"/>
                        <a:t>/c</a:t>
                      </a:r>
                    </a:p>
                    <a:p>
                      <a:r>
                        <a:rPr lang="de-DE" dirty="0"/>
                        <a:t>C</a:t>
                      </a:r>
                      <a:r>
                        <a:rPr lang="de-DE" baseline="-25000" dirty="0"/>
                        <a:t>4</a:t>
                      </a:r>
                      <a:r>
                        <a:rPr lang="de-DE" dirty="0"/>
                        <a:t>F</a:t>
                      </a:r>
                      <a:r>
                        <a:rPr lang="de-DE" baseline="-25000" dirty="0"/>
                        <a:t>10</a:t>
                      </a:r>
                      <a:r>
                        <a:rPr lang="de-DE" dirty="0"/>
                        <a:t>:  10 </a:t>
                      </a:r>
                      <a:r>
                        <a:rPr lang="de-DE" dirty="0" err="1"/>
                        <a:t>GeV</a:t>
                      </a:r>
                      <a:r>
                        <a:rPr lang="de-DE" dirty="0"/>
                        <a:t>/c – 65 </a:t>
                      </a:r>
                      <a:r>
                        <a:rPr lang="de-DE" dirty="0" err="1"/>
                        <a:t>GeV</a:t>
                      </a:r>
                      <a:r>
                        <a:rPr lang="de-DE" dirty="0"/>
                        <a:t>/c)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452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de-DE" dirty="0"/>
                        <a:t>Effizienz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93 %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90 %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363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de-DE" dirty="0"/>
                        <a:t>Fehlbestimmung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~ 4%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&lt; 5%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6437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5C3AB09-26FA-4286-9BEA-F80BECA00052}"/>
              </a:ext>
            </a:extLst>
          </p:cNvPr>
          <p:cNvSpPr/>
          <p:nvPr/>
        </p:nvSpPr>
        <p:spPr>
          <a:xfrm>
            <a:off x="4634347" y="284336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Zwei wichtige Bauteile in Detektor:</a:t>
            </a:r>
          </a:p>
          <a:p>
            <a:r>
              <a:rPr lang="de-DE" dirty="0">
                <a:latin typeface="Bahnschrift SemiBold" panose="020B0502040204020203" pitchFamily="34" charset="0"/>
              </a:rPr>
              <a:t>Radiator &amp; </a:t>
            </a:r>
            <a:r>
              <a:rPr lang="de-DE" dirty="0" err="1">
                <a:latin typeface="Bahnschrift SemiBold" panose="020B0502040204020203" pitchFamily="34" charset="0"/>
              </a:rPr>
              <a:t>Photodetektor</a:t>
            </a:r>
            <a:endParaRPr lang="LID4096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105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78F3A3B2-5493-4881-8543-87919DB5A2E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  <a:t>Zusammenfassung</a:t>
            </a:r>
            <a:br>
              <a:rPr lang="de-DE" sz="2800" dirty="0">
                <a:solidFill>
                  <a:schemeClr val="tx1"/>
                </a:solidFill>
                <a:latin typeface="Bahnschrift SemiBold" panose="020B0502040204020203" pitchFamily="34" charset="0"/>
              </a:rPr>
            </a:br>
            <a:endParaRPr lang="LID4096" sz="28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EC680FDC-5639-4C9C-86A9-F353EE863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329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  <a:latin typeface="Bahnschrift SemiBold" panose="020B0502040204020203" pitchFamily="34" charset="0"/>
              </a:rPr>
              <a:t>Welche Methode zu benutzen?</a:t>
            </a:r>
          </a:p>
          <a:p>
            <a:r>
              <a:rPr lang="de-DE" dirty="0">
                <a:solidFill>
                  <a:srgbClr val="FF0000"/>
                </a:solidFill>
                <a:latin typeface="Bahnschrift SemiBold" panose="020B0502040204020203" pitchFamily="34" charset="0"/>
              </a:rPr>
              <a:t>Trennkraft</a:t>
            </a:r>
            <a:r>
              <a:rPr lang="de-DE" dirty="0">
                <a:solidFill>
                  <a:schemeClr val="tx1"/>
                </a:solidFill>
                <a:latin typeface="Bahnschrift SemiBold" panose="020B0502040204020203" pitchFamily="34" charset="0"/>
              </a:rPr>
              <a:t>, </a:t>
            </a:r>
            <a:r>
              <a:rPr lang="de-DE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Luminosität</a:t>
            </a:r>
            <a:r>
              <a:rPr lang="de-DE" dirty="0">
                <a:solidFill>
                  <a:schemeClr val="tx1"/>
                </a:solidFill>
                <a:latin typeface="Bahnschrift SemiBold" panose="020B0502040204020203" pitchFamily="34" charset="0"/>
              </a:rPr>
              <a:t>, Ereignisrate, Zugänglichkeit,…</a:t>
            </a:r>
            <a:endParaRPr lang="LID4096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1DF06-43B8-4F53-A3CB-F9CBDFCE7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910" y="930443"/>
            <a:ext cx="7180727" cy="4997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09BF4B-CB56-418C-9C8E-6C236EB7C5C2}"/>
              </a:ext>
            </a:extLst>
          </p:cNvPr>
          <p:cNvSpPr txBox="1"/>
          <p:nvPr/>
        </p:nvSpPr>
        <p:spPr>
          <a:xfrm>
            <a:off x="5228359" y="5558225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Bahnschrift SemiBold" panose="020B0502040204020203" pitchFamily="34" charset="0"/>
              </a:rPr>
              <a:t>Data </a:t>
            </a:r>
            <a:r>
              <a:rPr lang="en-US" dirty="0" err="1">
                <a:solidFill>
                  <a:srgbClr val="0000FF"/>
                </a:solidFill>
                <a:latin typeface="Bahnschrift SemiBold" panose="020B0502040204020203" pitchFamily="34" charset="0"/>
              </a:rPr>
              <a:t>für</a:t>
            </a:r>
            <a:r>
              <a:rPr lang="en-US" dirty="0">
                <a:solidFill>
                  <a:srgbClr val="0000FF"/>
                </a:solidFill>
                <a:latin typeface="Bahnschrift SemiBold" panose="020B0502040204020203" pitchFamily="34" charset="0"/>
              </a:rPr>
              <a:t> RICH: D</a:t>
            </a:r>
            <a:r>
              <a:rPr lang="de-DE" dirty="0" err="1">
                <a:solidFill>
                  <a:srgbClr val="0000FF"/>
                </a:solidFill>
                <a:latin typeface="Bahnschrift SemiBold" panose="020B0502040204020203" pitchFamily="34" charset="0"/>
              </a:rPr>
              <a:t>icke</a:t>
            </a:r>
            <a:r>
              <a:rPr lang="de-DE" dirty="0">
                <a:solidFill>
                  <a:srgbClr val="0000FF"/>
                </a:solidFill>
                <a:latin typeface="Bahnschrift SemiBold" panose="020B0502040204020203" pitchFamily="34" charset="0"/>
              </a:rPr>
              <a:t> des Radiators</a:t>
            </a:r>
            <a:endParaRPr lang="LID4096" dirty="0">
              <a:solidFill>
                <a:srgbClr val="0000FF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152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F9C0-EA2C-4B73-B7AD-3365E752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onsolas" panose="020B0609020204030204" pitchFamily="49" charset="0"/>
              </a:rPr>
              <a:t>Quellen</a:t>
            </a:r>
            <a:endParaRPr lang="LID4096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54352-9F27-49BE-9EA9-AB74F9BC2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latin typeface="Consolas" panose="020B0609020204030204" pitchFamily="49" charset="0"/>
              </a:rPr>
              <a:t>B-B </a:t>
            </a:r>
            <a:r>
              <a:rPr lang="en-GB" sz="2000" dirty="0" err="1">
                <a:latin typeface="Consolas" panose="020B0609020204030204" pitchFamily="49" charset="0"/>
              </a:rPr>
              <a:t>Oszillation</a:t>
            </a:r>
            <a:r>
              <a:rPr lang="en-GB" sz="2000" dirty="0">
                <a:latin typeface="Consolas" panose="020B0609020204030204" pitchFamily="49" charset="0"/>
              </a:rPr>
              <a:t>: </a:t>
            </a:r>
            <a:r>
              <a:rPr lang="en-GB" sz="2000" dirty="0">
                <a:latin typeface="Consolas" panose="020B0609020204030204" pitchFamily="49" charset="0"/>
                <a:hlinkClick r:id="rId2"/>
              </a:rPr>
              <a:t>https://argus-fest.desy.de/e301/e305/wsp_arg_new.pdf</a:t>
            </a:r>
            <a:endParaRPr lang="en-GB" sz="2000" dirty="0">
              <a:latin typeface="Consolas" panose="020B0609020204030204" pitchFamily="49" charset="0"/>
            </a:endParaRPr>
          </a:p>
          <a:p>
            <a:r>
              <a:rPr lang="en-GB" sz="2000" dirty="0" err="1">
                <a:latin typeface="Consolas" panose="020B0609020204030204" pitchFamily="49" charset="0"/>
              </a:rPr>
              <a:t>H.Kolanoski</a:t>
            </a:r>
            <a:r>
              <a:rPr lang="en-GB" sz="2000" dirty="0">
                <a:latin typeface="Consolas" panose="020B0609020204030204" pitchFamily="49" charset="0"/>
              </a:rPr>
              <a:t>, </a:t>
            </a:r>
            <a:r>
              <a:rPr lang="en-GB" sz="2000" dirty="0" err="1">
                <a:latin typeface="Consolas" panose="020B0609020204030204" pitchFamily="49" charset="0"/>
              </a:rPr>
              <a:t>N.Wermes</a:t>
            </a:r>
            <a:r>
              <a:rPr lang="en-GB" sz="2000" dirty="0">
                <a:latin typeface="Consolas" panose="020B0609020204030204" pitchFamily="49" charset="0"/>
              </a:rPr>
              <a:t>: </a:t>
            </a:r>
            <a:r>
              <a:rPr lang="en-GB" sz="2000" dirty="0" err="1">
                <a:latin typeface="Consolas" panose="020B0609020204030204" pitchFamily="49" charset="0"/>
              </a:rPr>
              <a:t>Teilchendetektoren</a:t>
            </a:r>
            <a:r>
              <a:rPr lang="en-GB" sz="2000" dirty="0">
                <a:latin typeface="Consolas" panose="020B0609020204030204" pitchFamily="49" charset="0"/>
              </a:rPr>
              <a:t>, K.11 &amp; K.14</a:t>
            </a:r>
          </a:p>
          <a:p>
            <a:r>
              <a:rPr lang="en-GB" sz="2000" dirty="0" err="1">
                <a:latin typeface="Consolas" panose="020B0609020204030204" pitchFamily="49" charset="0"/>
              </a:rPr>
              <a:t>C.Lippmann</a:t>
            </a:r>
            <a:r>
              <a:rPr lang="en-GB" sz="2000" dirty="0">
                <a:latin typeface="Consolas" panose="020B0609020204030204" pitchFamily="49" charset="0"/>
              </a:rPr>
              <a:t>: Particle Identification </a:t>
            </a:r>
            <a:r>
              <a:rPr lang="en-GB" sz="2000" dirty="0">
                <a:latin typeface="Consolas" panose="020B0609020204030204" pitchFamily="49" charset="0"/>
                <a:hlinkClick r:id="rId3"/>
              </a:rPr>
              <a:t>https://arxiv.org/pdf/1101.3276.pdf</a:t>
            </a:r>
            <a:endParaRPr lang="en-GB" sz="2000" dirty="0">
              <a:latin typeface="Consolas" panose="020B0609020204030204" pitchFamily="49" charset="0"/>
            </a:endParaRPr>
          </a:p>
          <a:p>
            <a:r>
              <a:rPr lang="en-GB" sz="2000" dirty="0">
                <a:latin typeface="Consolas" panose="020B0609020204030204" pitchFamily="49" charset="0"/>
              </a:rPr>
              <a:t>Belle2: </a:t>
            </a:r>
            <a:r>
              <a:rPr lang="en-GB" sz="2000" dirty="0">
                <a:latin typeface="Consolas" panose="020B0609020204030204" pitchFamily="49" charset="0"/>
                <a:hlinkClick r:id="rId4"/>
              </a:rPr>
              <a:t>https://www.belle2.org/</a:t>
            </a:r>
            <a:r>
              <a:rPr lang="en-GB" sz="2000" dirty="0">
                <a:latin typeface="Consolas" panose="020B0609020204030204" pitchFamily="49" charset="0"/>
              </a:rPr>
              <a:t>, </a:t>
            </a:r>
            <a:r>
              <a:rPr lang="en-GB" sz="2000" dirty="0">
                <a:latin typeface="Consolas" panose="020B0609020204030204" pitchFamily="49" charset="0"/>
                <a:hlinkClick r:id="rId5"/>
              </a:rPr>
              <a:t>https://docs.belle2.org/record/290/files/BELLE2-TALK-CONF-2015-021.pdf</a:t>
            </a:r>
            <a:r>
              <a:rPr lang="en-GB" sz="2000" dirty="0">
                <a:latin typeface="Consolas" panose="020B0609020204030204" pitchFamily="49" charset="0"/>
              </a:rPr>
              <a:t>, </a:t>
            </a:r>
            <a:r>
              <a:rPr lang="en-GB" sz="2000" dirty="0">
                <a:latin typeface="Consolas" panose="020B0609020204030204" pitchFamily="49" charset="0"/>
                <a:hlinkClick r:id="rId6"/>
              </a:rPr>
              <a:t>https://arxiv.org/abs/1610.00264</a:t>
            </a:r>
            <a:endParaRPr lang="en-GB" sz="2000" dirty="0">
              <a:latin typeface="Consolas" panose="020B0609020204030204" pitchFamily="49" charset="0"/>
            </a:endParaRPr>
          </a:p>
          <a:p>
            <a:r>
              <a:rPr lang="en-GB" sz="2000" dirty="0">
                <a:latin typeface="Consolas" panose="020B0609020204030204" pitchFamily="49" charset="0"/>
              </a:rPr>
              <a:t>Flavour-</a:t>
            </a:r>
            <a:r>
              <a:rPr lang="en-GB" sz="2000" dirty="0" err="1">
                <a:latin typeface="Consolas" panose="020B0609020204030204" pitchFamily="49" charset="0"/>
              </a:rPr>
              <a:t>Physik</a:t>
            </a:r>
            <a:r>
              <a:rPr lang="en-GB" sz="2000" dirty="0">
                <a:latin typeface="Consolas" panose="020B0609020204030204" pitchFamily="49" charset="0"/>
              </a:rPr>
              <a:t>: </a:t>
            </a:r>
            <a:r>
              <a:rPr lang="en-GB" sz="2000" dirty="0">
                <a:latin typeface="Consolas" panose="020B0609020204030204" pitchFamily="49" charset="0"/>
                <a:hlinkClick r:id="rId7"/>
              </a:rPr>
              <a:t>https://www.physi.uni-heidelberg.de/Forschung/he/LHCb/workshop/neckarzimmern17/Kuhr.pdf</a:t>
            </a:r>
            <a:endParaRPr lang="en-GB" sz="2000" dirty="0">
              <a:latin typeface="Consolas" panose="020B0609020204030204" pitchFamily="49" charset="0"/>
            </a:endParaRPr>
          </a:p>
          <a:p>
            <a:r>
              <a:rPr lang="en-GB" sz="2000" dirty="0">
                <a:latin typeface="Consolas" panose="020B0609020204030204" pitchFamily="49" charset="0"/>
              </a:rPr>
              <a:t>ALICE TOF: </a:t>
            </a:r>
            <a:r>
              <a:rPr lang="en-GB" sz="2000" dirty="0">
                <a:latin typeface="Consolas" panose="020B0609020204030204" pitchFamily="49" charset="0"/>
                <a:hlinkClick r:id="rId8"/>
              </a:rPr>
              <a:t>http://aliceinfo.cern.ch/Public/en/Chapter2/Chap2_TOF.html</a:t>
            </a:r>
            <a:endParaRPr lang="en-GB" sz="2000" dirty="0">
              <a:latin typeface="Consolas" panose="020B0609020204030204" pitchFamily="49" charset="0"/>
            </a:endParaRPr>
          </a:p>
          <a:p>
            <a:r>
              <a:rPr lang="en-GB" sz="2000" dirty="0">
                <a:latin typeface="Consolas" panose="020B0609020204030204" pitchFamily="49" charset="0"/>
              </a:rPr>
              <a:t>RPC: </a:t>
            </a:r>
            <a:r>
              <a:rPr lang="en-GB" sz="2000" dirty="0">
                <a:latin typeface="Consolas" panose="020B0609020204030204" pitchFamily="49" charset="0"/>
                <a:hlinkClick r:id="rId9"/>
              </a:rPr>
              <a:t>https://de.wikipedia.org/wiki/Widerstandsplattenkammer</a:t>
            </a:r>
            <a:endParaRPr lang="en-GB" sz="2000" dirty="0">
              <a:latin typeface="Consolas" panose="020B0609020204030204" pitchFamily="49" charset="0"/>
            </a:endParaRPr>
          </a:p>
          <a:p>
            <a:endParaRPr lang="en-GB" sz="2000" dirty="0">
              <a:latin typeface="Consolas" panose="020B0609020204030204" pitchFamily="49" charset="0"/>
            </a:endParaRPr>
          </a:p>
          <a:p>
            <a:endParaRPr lang="en-GB" sz="2000" dirty="0">
              <a:latin typeface="Consolas" panose="020B0609020204030204" pitchFamily="49" charset="0"/>
            </a:endParaRPr>
          </a:p>
          <a:p>
            <a:endParaRPr lang="en-GB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19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67">
            <a:extLst>
              <a:ext uri="{FF2B5EF4-FFF2-40B4-BE49-F238E27FC236}">
                <a16:creationId xmlns:a16="http://schemas.microsoft.com/office/drawing/2014/main" id="{78F3A3B2-5493-4881-8543-87919DB5A2E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  <a:latin typeface="Bahnschrift SemiBold" panose="020B0502040204020203" pitchFamily="34" charset="0"/>
              </a:rPr>
              <a:t>Wie?</a:t>
            </a:r>
            <a:endParaRPr lang="LID4096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Content Placeholder 88">
                <a:extLst>
                  <a:ext uri="{FF2B5EF4-FFF2-40B4-BE49-F238E27FC236}">
                    <a16:creationId xmlns:a16="http://schemas.microsoft.com/office/drawing/2014/main" id="{FD3885FD-A117-4E62-865E-99E93B7DA8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14900" y="804030"/>
                <a:ext cx="6604000" cy="52499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 sz="2000" dirty="0">
                    <a:latin typeface="Bahnschrift SemiBold" panose="020B0502040204020203" pitchFamily="34" charset="0"/>
                  </a:rPr>
                  <a:t>Methode der PID durch Massebestimmung </a:t>
                </a:r>
              </a:p>
              <a:p>
                <a:pPr marL="0" indent="0">
                  <a:buNone/>
                </a:pPr>
                <a:r>
                  <a:rPr lang="de-DE" sz="2000" dirty="0">
                    <a:latin typeface="Bahnschrift SemiBold" panose="020B0502040204020203" pitchFamily="34" charset="0"/>
                  </a:rPr>
                  <a:t>		für langlebige, geladene Teilchen: 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𝛾𝛽</m:t>
                        </m:r>
                      </m:den>
                    </m:f>
                  </m:oMath>
                </a14:m>
                <a:r>
                  <a:rPr lang="de-DE" sz="2000" dirty="0">
                    <a:latin typeface="Bahnschrift SemiBold" panose="020B0502040204020203" pitchFamily="34" charset="0"/>
                  </a:rPr>
                  <a:t> </a:t>
                </a:r>
              </a:p>
              <a:p>
                <a:pPr marL="0" indent="0" algn="r">
                  <a:buNone/>
                </a:pPr>
                <a:r>
                  <a:rPr lang="de-DE" sz="2000" dirty="0">
                    <a:latin typeface="Bahnschrift SemiBold" panose="020B0502040204020203" pitchFamily="34" charset="0"/>
                  </a:rPr>
                  <a:t>wobei im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de-DE" sz="2000" dirty="0">
                    <a:latin typeface="Bahnschrift SemiBold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sz="2000" dirty="0">
                    <a:latin typeface="Bahnschrift SemiBold" panose="020B0502040204020203" pitchFamily="34" charset="0"/>
                  </a:rPr>
                  <a:t>  bekannt</a:t>
                </a:r>
              </a:p>
              <a:p>
                <a:pPr lvl="1"/>
                <a:r>
                  <a:rPr lang="de-DE" sz="1800" dirty="0">
                    <a:latin typeface="Bahnschrift SemiBold" panose="020B0502040204020203" pitchFamily="34" charset="0"/>
                  </a:rPr>
                  <a:t>Flugzeit (TOF):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de-DE" sz="180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den>
                    </m:f>
                  </m:oMath>
                </a14:m>
                <a:r>
                  <a:rPr lang="de-DE" sz="1800" dirty="0">
                    <a:latin typeface="Bahnschrift SemiBold" panose="020B0502040204020203" pitchFamily="34" charset="0"/>
                  </a:rPr>
                  <a:t> </a:t>
                </a:r>
              </a:p>
              <a:p>
                <a:pPr lvl="1"/>
                <a:r>
                  <a:rPr lang="de-DE" sz="1800" dirty="0">
                    <a:latin typeface="Bahnschrift SemiBold" panose="020B0502040204020203" pitchFamily="34" charset="0"/>
                  </a:rPr>
                  <a:t>Energieverlust (</a:t>
                </a:r>
                <a:r>
                  <a:rPr lang="de-DE" sz="1800" dirty="0" err="1">
                    <a:latin typeface="Bahnschrift SemiBold" panose="020B0502040204020203" pitchFamily="34" charset="0"/>
                  </a:rPr>
                  <a:t>dE</a:t>
                </a:r>
                <a:r>
                  <a:rPr lang="de-DE" sz="1800" dirty="0">
                    <a:latin typeface="Bahnschrift SemiBold" panose="020B0502040204020203" pitchFamily="34" charset="0"/>
                  </a:rPr>
                  <a:t> / dx):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𝛽𝛾</m:t>
                    </m:r>
                  </m:oMath>
                </a14:m>
                <a:endParaRPr lang="de-DE" sz="1800" dirty="0">
                  <a:latin typeface="Bahnschrift SemiBold" panose="020B0502040204020203" pitchFamily="34" charset="0"/>
                </a:endParaRPr>
              </a:p>
              <a:p>
                <a:pPr lvl="1"/>
                <a:r>
                  <a:rPr lang="de-DE" sz="1800" dirty="0">
                    <a:latin typeface="Bahnschrift SemiBold" panose="020B0502040204020203" pitchFamily="34" charset="0"/>
                  </a:rPr>
                  <a:t>Cherenkov-Detektoren: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func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de-DE" sz="1800" dirty="0">
                  <a:latin typeface="Bahnschrift SemiBold" panose="020B0502040204020203" pitchFamily="34" charset="0"/>
                </a:endParaRPr>
              </a:p>
              <a:p>
                <a:pPr lvl="2"/>
                <a:r>
                  <a:rPr lang="de-DE" sz="1600" dirty="0">
                    <a:latin typeface="Bahnschrift SemiBold" panose="020B0502040204020203" pitchFamily="34" charset="0"/>
                  </a:rPr>
                  <a:t>BELLE II</a:t>
                </a:r>
              </a:p>
              <a:p>
                <a:pPr lvl="2"/>
                <a:r>
                  <a:rPr lang="de-DE" sz="1600" dirty="0">
                    <a:latin typeface="Bahnschrift SemiBold" panose="020B0502040204020203" pitchFamily="34" charset="0"/>
                  </a:rPr>
                  <a:t>LHCb</a:t>
                </a:r>
              </a:p>
            </p:txBody>
          </p:sp>
        </mc:Choice>
        <mc:Fallback>
          <p:sp>
            <p:nvSpPr>
              <p:cNvPr id="89" name="Content Placeholder 88">
                <a:extLst>
                  <a:ext uri="{FF2B5EF4-FFF2-40B4-BE49-F238E27FC236}">
                    <a16:creationId xmlns:a16="http://schemas.microsoft.com/office/drawing/2014/main" id="{FD3885FD-A117-4E62-865E-99E93B7DA8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4900" y="804030"/>
                <a:ext cx="6604000" cy="5249940"/>
              </a:xfrm>
              <a:blipFill>
                <a:blip r:embed="rId3"/>
                <a:stretch>
                  <a:fillRect l="-923" r="-92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EC680FDC-5639-4C9C-86A9-F353EE863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de-DE" i="1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r>
              <a:rPr lang="de-DE" dirty="0">
                <a:solidFill>
                  <a:schemeClr val="tx1"/>
                </a:solidFill>
                <a:latin typeface="Bahnschrift SemiBold" panose="020B0502040204020203" pitchFamily="34" charset="0"/>
              </a:rPr>
              <a:t>Gliederung</a:t>
            </a:r>
            <a:endParaRPr lang="LID4096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94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-234443"/>
            <a:ext cx="12192000" cy="876300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kumimoji="1" lang="en-US" altLang="ja-JP" sz="4400" dirty="0">
                <a:latin typeface="Bahnschrift SemiBold" panose="020B0502040204020203" pitchFamily="34" charset="0"/>
              </a:rPr>
              <a:t>Flugzeit</a:t>
            </a:r>
            <a:r>
              <a:rPr kumimoji="1" lang="en-US" altLang="zh-CN" sz="4400" dirty="0">
                <a:latin typeface="Bahnschrift SemiBold" panose="020B0502040204020203" pitchFamily="34" charset="0"/>
              </a:rPr>
              <a:t>s</a:t>
            </a:r>
            <a:r>
              <a:rPr kumimoji="1" lang="en-US" altLang="ja-JP" sz="4400" dirty="0">
                <a:latin typeface="Bahnschrift SemiBold" panose="020B0502040204020203" pitchFamily="34" charset="0"/>
              </a:rPr>
              <a:t>messung (TOF)</a:t>
            </a:r>
            <a:endParaRPr kumimoji="1" lang="ja-JP" altLang="en-US" sz="4400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A0FB1-5C28-46F5-99D7-ADA6917A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9" y="1582057"/>
            <a:ext cx="5511076" cy="5112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00B288-BD76-4E90-ADBF-FF706219052B}"/>
              </a:ext>
            </a:extLst>
          </p:cNvPr>
          <p:cNvSpPr txBox="1"/>
          <p:nvPr/>
        </p:nvSpPr>
        <p:spPr>
          <a:xfrm>
            <a:off x="660400" y="1149604"/>
            <a:ext cx="292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Prinzip der Messung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BBA2C-8E05-4AEF-9A97-2F81F51A7036}"/>
              </a:ext>
            </a:extLst>
          </p:cNvPr>
          <p:cNvSpPr txBox="1"/>
          <p:nvPr/>
        </p:nvSpPr>
        <p:spPr>
          <a:xfrm>
            <a:off x="8606562" y="1149604"/>
            <a:ext cx="297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Detektor-Geometrie: ALICE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5E1D48-95F2-4506-B6C9-414351BC5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556" y="1885128"/>
            <a:ext cx="6265785" cy="392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D6B8E-CEF3-4221-BFF8-BCEB6DE5FA6E}"/>
              </a:ext>
            </a:extLst>
          </p:cNvPr>
          <p:cNvSpPr txBox="1"/>
          <p:nvPr/>
        </p:nvSpPr>
        <p:spPr>
          <a:xfrm>
            <a:off x="4187870" y="1323597"/>
            <a:ext cx="13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Szintillator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2D3429-5D38-4B39-9A45-4C3760ACFC56}"/>
                  </a:ext>
                </a:extLst>
              </p:cNvPr>
              <p:cNvSpPr txBox="1"/>
              <p:nvPr/>
            </p:nvSpPr>
            <p:spPr>
              <a:xfrm>
                <a:off x="5628599" y="2277566"/>
                <a:ext cx="529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LID4096" dirty="0">
                  <a:latin typeface="Bahnschrift SemiBold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2D3429-5D38-4B39-9A45-4C3760ACF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599" y="2277566"/>
                <a:ext cx="529193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EB40E7-5AF1-4D3B-BAC5-6BFF33766240}"/>
                  </a:ext>
                </a:extLst>
              </p:cNvPr>
              <p:cNvSpPr txBox="1"/>
              <p:nvPr/>
            </p:nvSpPr>
            <p:spPr>
              <a:xfrm>
                <a:off x="8204439" y="5760006"/>
                <a:ext cx="5291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LID4096" dirty="0">
                  <a:latin typeface="Bahnschrift SemiBold" panose="020B0502040204020203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EB40E7-5AF1-4D3B-BAC5-6BFF33766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439" y="5760006"/>
                <a:ext cx="52919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C64026-BB0F-457A-8649-FF8367D953AE}"/>
              </a:ext>
            </a:extLst>
          </p:cNvPr>
          <p:cNvCxnSpPr>
            <a:endCxn id="10" idx="3"/>
          </p:cNvCxnSpPr>
          <p:nvPr/>
        </p:nvCxnSpPr>
        <p:spPr>
          <a:xfrm flipH="1" flipV="1">
            <a:off x="6157792" y="2462232"/>
            <a:ext cx="515198" cy="275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D8174-E4F6-4876-A495-CF464C4C88DC}"/>
              </a:ext>
            </a:extLst>
          </p:cNvPr>
          <p:cNvCxnSpPr/>
          <p:nvPr/>
        </p:nvCxnSpPr>
        <p:spPr>
          <a:xfrm>
            <a:off x="7921060" y="2866616"/>
            <a:ext cx="429350" cy="28933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430549A-8782-4879-B794-266E9C659BC0}"/>
                  </a:ext>
                </a:extLst>
              </p:cNvPr>
              <p:cNvSpPr/>
              <p:nvPr/>
            </p:nvSpPr>
            <p:spPr>
              <a:xfrm>
                <a:off x="9649230" y="6100986"/>
                <a:ext cx="1686295" cy="5936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𝑠𝑡𝑜𝑝</m:t>
                          </m:r>
                        </m:sub>
                      </m:sSub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430549A-8782-4879-B794-266E9C659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230" y="6100986"/>
                <a:ext cx="1686295" cy="5936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5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>
            <a:extLst>
              <a:ext uri="{FF2B5EF4-FFF2-40B4-BE49-F238E27FC236}">
                <a16:creationId xmlns:a16="http://schemas.microsoft.com/office/drawing/2014/main" id="{14AA6DF1-2C88-480F-9569-E537BF0E1EC6}"/>
              </a:ext>
            </a:extLst>
          </p:cNvPr>
          <p:cNvSpPr txBox="1">
            <a:spLocks/>
          </p:cNvSpPr>
          <p:nvPr/>
        </p:nvSpPr>
        <p:spPr>
          <a:xfrm>
            <a:off x="0" y="-47406"/>
            <a:ext cx="12192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altLang="ja-JP" dirty="0">
                <a:latin typeface="Bahnschrift SemiBold" panose="020B0502040204020203" pitchFamily="34" charset="0"/>
              </a:rPr>
              <a:t>TOF: MRPC</a:t>
            </a:r>
            <a:endParaRPr lang="ja-JP" altLang="en-US" dirty="0">
              <a:latin typeface="Bahnschrift SemiBol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3330FC-B205-4AD8-ABFA-255B18541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031"/>
            <a:ext cx="6225647" cy="44522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EBFCC5-1037-4F18-BCE6-8590366A017A}"/>
              </a:ext>
            </a:extLst>
          </p:cNvPr>
          <p:cNvSpPr txBox="1"/>
          <p:nvPr/>
        </p:nvSpPr>
        <p:spPr>
          <a:xfrm>
            <a:off x="8601075" y="1130300"/>
            <a:ext cx="297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Detektor-Geometrie: ALICE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13B3E-D455-4340-8499-587B473F4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318" y="2289574"/>
            <a:ext cx="6769677" cy="3323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C9641-C7B7-4ABB-86B1-7FADC58CB09C}"/>
              </a:ext>
            </a:extLst>
          </p:cNvPr>
          <p:cNvSpPr txBox="1"/>
          <p:nvPr/>
        </p:nvSpPr>
        <p:spPr>
          <a:xfrm>
            <a:off x="770707" y="957296"/>
            <a:ext cx="499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Bahnschrift SemiBold" panose="020B0502040204020203" pitchFamily="34" charset="0"/>
              </a:rPr>
              <a:t>Multi-gap </a:t>
            </a:r>
            <a:r>
              <a:rPr lang="en-US" altLang="ja-JP" dirty="0" err="1">
                <a:latin typeface="Bahnschrift SemiBold" panose="020B0502040204020203" pitchFamily="34" charset="0"/>
              </a:rPr>
              <a:t>Widerstandsplattenkammer</a:t>
            </a:r>
            <a:r>
              <a:rPr lang="en-US" altLang="ja-JP" dirty="0">
                <a:latin typeface="Bahnschrift SemiBold" panose="020B0502040204020203" pitchFamily="34" charset="0"/>
              </a:rPr>
              <a:t> (MRPC) </a:t>
            </a:r>
            <a:endParaRPr lang="ja-JP" altLang="en-US" dirty="0">
              <a:latin typeface="Bahnschrift SemiBol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9F0E7-17E1-4025-BF38-024CB4299750}"/>
              </a:ext>
            </a:extLst>
          </p:cNvPr>
          <p:cNvSpPr txBox="1"/>
          <p:nvPr/>
        </p:nvSpPr>
        <p:spPr>
          <a:xfrm>
            <a:off x="8198103" y="2104908"/>
            <a:ext cx="311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Glasplatte mit Kupferschicht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638892-CD71-4F82-83B3-287238CA63DE}"/>
              </a:ext>
            </a:extLst>
          </p:cNvPr>
          <p:cNvCxnSpPr/>
          <p:nvPr/>
        </p:nvCxnSpPr>
        <p:spPr>
          <a:xfrm>
            <a:off x="8891558" y="2524417"/>
            <a:ext cx="0" cy="435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5BFBB0E-2075-4657-90AD-0353112C9F30}"/>
              </a:ext>
            </a:extLst>
          </p:cNvPr>
          <p:cNvSpPr/>
          <p:nvPr/>
        </p:nvSpPr>
        <p:spPr>
          <a:xfrm>
            <a:off x="9126899" y="6129338"/>
            <a:ext cx="240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Zeitauflösung ~ 100 </a:t>
            </a:r>
            <a:r>
              <a:rPr lang="de-DE" dirty="0" err="1">
                <a:latin typeface="Bahnschrift SemiBold" panose="020B0502040204020203" pitchFamily="34" charset="0"/>
              </a:rPr>
              <a:t>ps</a:t>
            </a:r>
            <a:endParaRPr lang="LID4096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72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2CDDF9-140E-4D54-93A1-17D8B79B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892049"/>
            <a:ext cx="5267613" cy="4200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7E1C09-F082-4B21-AD88-A16C721C1645}"/>
                  </a:ext>
                </a:extLst>
              </p:cNvPr>
              <p:cNvSpPr txBox="1"/>
              <p:nvPr/>
            </p:nvSpPr>
            <p:spPr>
              <a:xfrm>
                <a:off x="3470564" y="6002547"/>
                <a:ext cx="2257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Bahnschrift SemiBold" panose="020B0502040204020203" pitchFamily="34" charset="0"/>
                  </a:rPr>
                  <a:t>Flugstrecke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 dirty="0">
                    <a:latin typeface="Bahnschrift SemiBold" panose="020B0502040204020203" pitchFamily="34" charset="0"/>
                  </a:rPr>
                  <a:t> m</a:t>
                </a:r>
                <a:endParaRPr lang="LID4096" dirty="0">
                  <a:latin typeface="Bahnschrift SemiBold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7E1C09-F082-4B21-AD88-A16C721C1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64" y="6002547"/>
                <a:ext cx="2257876" cy="369332"/>
              </a:xfrm>
              <a:prstGeom prst="rect">
                <a:avLst/>
              </a:prstGeom>
              <a:blipFill>
                <a:blip r:embed="rId4"/>
                <a:stretch>
                  <a:fillRect l="-2156" t="-10000" r="-1078" b="-2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17B376-276C-46D7-B2AD-F1E6C772F18E}"/>
              </a:ext>
            </a:extLst>
          </p:cNvPr>
          <p:cNvCxnSpPr>
            <a:cxnSpLocks/>
          </p:cNvCxnSpPr>
          <p:nvPr/>
        </p:nvCxnSpPr>
        <p:spPr>
          <a:xfrm flipV="1">
            <a:off x="3470564" y="4675909"/>
            <a:ext cx="0" cy="949664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FAEFAE-EC78-41E9-9390-C36A16D524A6}"/>
              </a:ext>
            </a:extLst>
          </p:cNvPr>
          <p:cNvCxnSpPr/>
          <p:nvPr/>
        </p:nvCxnSpPr>
        <p:spPr>
          <a:xfrm flipH="1">
            <a:off x="1179368" y="4675909"/>
            <a:ext cx="2291196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CD48D0-474D-4447-BCA6-EF82C2D05AC8}"/>
                  </a:ext>
                </a:extLst>
              </p:cNvPr>
              <p:cNvSpPr txBox="1"/>
              <p:nvPr/>
            </p:nvSpPr>
            <p:spPr>
              <a:xfrm>
                <a:off x="2112100" y="4272800"/>
                <a:ext cx="935175" cy="3385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 smtClean="0"/>
                      <m:t>~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de-DE" sz="1600" dirty="0"/>
                  <a:t> ps</a:t>
                </a:r>
                <a:endParaRPr lang="LID4096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CD48D0-474D-4447-BCA6-EF82C2D05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100" y="4272800"/>
                <a:ext cx="935175" cy="338554"/>
              </a:xfrm>
              <a:prstGeom prst="rect">
                <a:avLst/>
              </a:prstGeom>
              <a:blipFill>
                <a:blip r:embed="rId10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8C89237-2948-4B32-906B-856D3E3F2F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0055" y="852246"/>
            <a:ext cx="2195310" cy="6730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570C4B-496B-4897-AD75-45BB31B4DF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1217" y="1862764"/>
            <a:ext cx="5552206" cy="4418691"/>
          </a:xfrm>
          <a:prstGeom prst="rect">
            <a:avLst/>
          </a:prstGeom>
        </p:spPr>
      </p:pic>
      <p:sp>
        <p:nvSpPr>
          <p:cNvPr id="9" name="タイトル 1">
            <a:extLst>
              <a:ext uri="{FF2B5EF4-FFF2-40B4-BE49-F238E27FC236}">
                <a16:creationId xmlns:a16="http://schemas.microsoft.com/office/drawing/2014/main" id="{14AA6DF1-2C88-480F-9569-E537BF0E1EC6}"/>
              </a:ext>
            </a:extLst>
          </p:cNvPr>
          <p:cNvSpPr txBox="1">
            <a:spLocks/>
          </p:cNvSpPr>
          <p:nvPr/>
        </p:nvSpPr>
        <p:spPr>
          <a:xfrm>
            <a:off x="0" y="-47406"/>
            <a:ext cx="121920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>
                <a:latin typeface="Bahnschrift SemiBold" panose="020B0502040204020203" pitchFamily="34" charset="0"/>
              </a:rPr>
              <a:t>TOF: </a:t>
            </a:r>
            <a:r>
              <a:rPr lang="en-US" altLang="ja-JP" dirty="0" err="1">
                <a:latin typeface="Bahnschrift SemiBold" panose="020B0502040204020203" pitchFamily="34" charset="0"/>
              </a:rPr>
              <a:t>Daten</a:t>
            </a:r>
            <a:r>
              <a:rPr lang="en-US" altLang="ja-JP" dirty="0">
                <a:latin typeface="Bahnschrift SemiBold" panose="020B0502040204020203" pitchFamily="34" charset="0"/>
              </a:rPr>
              <a:t> </a:t>
            </a:r>
            <a:r>
              <a:rPr lang="en-US" altLang="ja-JP" dirty="0" err="1">
                <a:latin typeface="Bahnschrift SemiBold" panose="020B0502040204020203" pitchFamily="34" charset="0"/>
              </a:rPr>
              <a:t>zur</a:t>
            </a:r>
            <a:r>
              <a:rPr lang="en-US" altLang="ja-JP" dirty="0">
                <a:latin typeface="Bahnschrift SemiBold" panose="020B0502040204020203" pitchFamily="34" charset="0"/>
              </a:rPr>
              <a:t> PID</a:t>
            </a:r>
            <a:endParaRPr lang="ja-JP" altLang="en-US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77BC2-66A9-481C-8CEB-B342CA3B48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0947" y="950461"/>
            <a:ext cx="3983751" cy="52757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D06C73-A28A-4BDB-B245-2D9A808FFA24}"/>
              </a:ext>
            </a:extLst>
          </p:cNvPr>
          <p:cNvCxnSpPr/>
          <p:nvPr/>
        </p:nvCxnSpPr>
        <p:spPr>
          <a:xfrm flipH="1">
            <a:off x="5779021" y="1223972"/>
            <a:ext cx="4375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9E03E65-E211-46FB-9C71-47853309CEFF}"/>
              </a:ext>
            </a:extLst>
          </p:cNvPr>
          <p:cNvSpPr/>
          <p:nvPr/>
        </p:nvSpPr>
        <p:spPr>
          <a:xfrm>
            <a:off x="1896118" y="3085399"/>
            <a:ext cx="521713" cy="387067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6D7E1E-C617-4EB8-B1B8-9A9BBE198785}"/>
                  </a:ext>
                </a:extLst>
              </p:cNvPr>
              <p:cNvSpPr txBox="1"/>
              <p:nvPr/>
            </p:nvSpPr>
            <p:spPr>
              <a:xfrm>
                <a:off x="6343465" y="6002547"/>
                <a:ext cx="242849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Bahnschrift SemiBold" panose="020B0502040204020203" pitchFamily="34" charset="0"/>
                  </a:rPr>
                  <a:t>Flugstrecke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=5.4</m:t>
                    </m:r>
                  </m:oMath>
                </a14:m>
                <a:r>
                  <a:rPr lang="de-DE" dirty="0">
                    <a:latin typeface="Bahnschrift SemiBold" panose="020B0502040204020203" pitchFamily="34" charset="0"/>
                  </a:rPr>
                  <a:t> m</a:t>
                </a:r>
              </a:p>
              <a:p>
                <a:r>
                  <a:rPr lang="de-DE" dirty="0">
                    <a:latin typeface="Bahnschrift SemiBold" panose="020B0502040204020203" pitchFamily="34" charset="0"/>
                  </a:rPr>
                  <a:t>Zeitauflösung ~ 120 </a:t>
                </a:r>
                <a:r>
                  <a:rPr lang="de-DE" dirty="0" err="1">
                    <a:latin typeface="Bahnschrift SemiBold" panose="020B0502040204020203" pitchFamily="34" charset="0"/>
                  </a:rPr>
                  <a:t>ps</a:t>
                </a:r>
                <a:endParaRPr lang="LID4096" dirty="0">
                  <a:latin typeface="Bahnschrift SemiBold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6D7E1E-C617-4EB8-B1B8-9A9BBE198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65" y="6002547"/>
                <a:ext cx="2428490" cy="646331"/>
              </a:xfrm>
              <a:prstGeom prst="rect">
                <a:avLst/>
              </a:prstGeom>
              <a:blipFill>
                <a:blip r:embed="rId14"/>
                <a:stretch>
                  <a:fillRect l="-2261" t="-5660" r="-1005" b="-141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F93BD-266C-4886-9DE4-5B541CF3C32B}"/>
              </a:ext>
            </a:extLst>
          </p:cNvPr>
          <p:cNvCxnSpPr>
            <a:cxnSpLocks/>
          </p:cNvCxnSpPr>
          <p:nvPr/>
        </p:nvCxnSpPr>
        <p:spPr>
          <a:xfrm flipV="1">
            <a:off x="9321119" y="3622508"/>
            <a:ext cx="0" cy="210680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D46E725-655A-44B6-AD5E-72076A837E4E}"/>
              </a:ext>
            </a:extLst>
          </p:cNvPr>
          <p:cNvSpPr/>
          <p:nvPr/>
        </p:nvSpPr>
        <p:spPr>
          <a:xfrm>
            <a:off x="8708817" y="5689128"/>
            <a:ext cx="127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~ 1.7 </a:t>
            </a:r>
            <a:r>
              <a:rPr lang="de-DE" dirty="0" err="1">
                <a:solidFill>
                  <a:schemeClr val="accent5"/>
                </a:solidFill>
                <a:latin typeface="Bahnschrift SemiBold" panose="020B0502040204020203" pitchFamily="34" charset="0"/>
              </a:rPr>
              <a:t>GeV</a:t>
            </a:r>
            <a:r>
              <a:rPr lang="de-DE" dirty="0">
                <a:solidFill>
                  <a:schemeClr val="accent5"/>
                </a:solidFill>
                <a:latin typeface="Bahnschrift SemiBold" panose="020B0502040204020203" pitchFamily="34" charset="0"/>
              </a:rPr>
              <a:t>/c </a:t>
            </a:r>
            <a:endParaRPr lang="LID4096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FD853F9-6F40-43DE-9B01-CE3B8A0B973F}"/>
                  </a:ext>
                </a:extLst>
              </p:cNvPr>
              <p:cNvSpPr/>
              <p:nvPr/>
            </p:nvSpPr>
            <p:spPr>
              <a:xfrm>
                <a:off x="9321119" y="987473"/>
                <a:ext cx="1692295" cy="5075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𝛾𝛽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Δt</m:t>
                        </m:r>
                      </m:den>
                    </m:f>
                  </m:oMath>
                </a14:m>
                <a:r>
                  <a:rPr lang="de-DE" sz="1600" dirty="0">
                    <a:latin typeface="Bahnschrift SemiBold" panose="020B0502040204020203" pitchFamily="34" charset="0"/>
                  </a:rPr>
                  <a:t> </a:t>
                </a:r>
                <a:endParaRPr lang="LID4096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FD853F9-6F40-43DE-9B01-CE3B8A0B9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119" y="987473"/>
                <a:ext cx="1692295" cy="507575"/>
              </a:xfrm>
              <a:prstGeom prst="rect">
                <a:avLst/>
              </a:prstGeom>
              <a:blipFill>
                <a:blip r:embed="rId15"/>
                <a:stretch>
                  <a:fillRect b="-72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755254-FEBA-4C7C-9D1B-DFFD9E6CEFFE}"/>
              </a:ext>
            </a:extLst>
          </p:cNvPr>
          <p:cNvCxnSpPr/>
          <p:nvPr/>
        </p:nvCxnSpPr>
        <p:spPr>
          <a:xfrm flipH="1">
            <a:off x="8771955" y="1202038"/>
            <a:ext cx="4375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F91DAC-7A2D-4D93-AB01-1D2CA253A571}"/>
                  </a:ext>
                </a:extLst>
              </p:cNvPr>
              <p:cNvSpPr txBox="1"/>
              <p:nvPr/>
            </p:nvSpPr>
            <p:spPr>
              <a:xfrm>
                <a:off x="959814" y="1548659"/>
                <a:ext cx="49681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DE" dirty="0">
                    <a:latin typeface="Bahnschrift SemiBold" panose="020B0502040204020203" pitchFamily="34" charset="0"/>
                  </a:rPr>
                  <a:t> für Teilchentrennung bei unterschiedlichen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DE" dirty="0">
                    <a:latin typeface="Bahnschrift SemiBold" panose="020B0502040204020203" pitchFamily="34" charset="0"/>
                  </a:rPr>
                  <a:t> </a:t>
                </a:r>
                <a:endParaRPr lang="LID4096" dirty="0">
                  <a:latin typeface="Bahnschrift SemiBold" panose="020B0502040204020203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F91DAC-7A2D-4D93-AB01-1D2CA253A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14" y="1548659"/>
                <a:ext cx="4968199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75A879-E1BE-4839-89B7-0453ABE45122}"/>
                  </a:ext>
                </a:extLst>
              </p:cNvPr>
              <p:cNvSpPr txBox="1"/>
              <p:nvPr/>
            </p:nvSpPr>
            <p:spPr>
              <a:xfrm>
                <a:off x="6460055" y="1548659"/>
                <a:ext cx="4968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latin typeface="Bahnschrift SemiBold" panose="020B0502040204020203" pitchFamily="34" charset="0"/>
                  </a:rPr>
                  <a:t>Messdaten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de-DE" dirty="0">
                    <a:latin typeface="Bahnschrift SemiBold" panose="020B0502040204020203" pitchFamily="34" charset="0"/>
                  </a:rPr>
                  <a:t> in STAR Experiment: Szintillator</a:t>
                </a:r>
                <a:endParaRPr lang="LID4096" dirty="0">
                  <a:latin typeface="Bahnschrift SemiBold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75A879-E1BE-4839-89B7-0453ABE45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055" y="1548659"/>
                <a:ext cx="4968196" cy="369332"/>
              </a:xfrm>
              <a:prstGeom prst="rect">
                <a:avLst/>
              </a:prstGeom>
              <a:blipFill>
                <a:blip r:embed="rId17"/>
                <a:stretch>
                  <a:fillRect l="-1104" t="-8197" r="-982" b="-245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65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8" grpId="0" animBg="1"/>
      <p:bldP spid="15" grpId="0"/>
      <p:bldP spid="17" grpId="0"/>
      <p:bldP spid="18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36D7AA9-532F-4088-8DFB-DB15A6A28A3D}"/>
              </a:ext>
            </a:extLst>
          </p:cNvPr>
          <p:cNvSpPr txBox="1"/>
          <p:nvPr/>
        </p:nvSpPr>
        <p:spPr>
          <a:xfrm>
            <a:off x="1575232" y="2681646"/>
            <a:ext cx="42274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Detektor: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hnschrift SemiBold" panose="020B0502040204020203" pitchFamily="34" charset="0"/>
              </a:rPr>
              <a:t>Szintillator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hnschrift SemiBold" panose="020B0502040204020203" pitchFamily="34" charset="0"/>
              </a:rPr>
              <a:t>Fotographische Platte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Bahnschrift SemiBold" panose="020B0502040204020203" pitchFamily="34" charset="0"/>
              </a:rPr>
              <a:t>Driftkammer oder Halbleiterdetektor</a:t>
            </a:r>
          </a:p>
          <a:p>
            <a:r>
              <a:rPr lang="de-DE" dirty="0">
                <a:latin typeface="Bahnschrift SemiBold" panose="020B0502040204020203" pitchFamily="34" charset="0"/>
              </a:rPr>
              <a:t>       bzw. </a:t>
            </a:r>
            <a:r>
              <a:rPr lang="LID4096" dirty="0">
                <a:latin typeface="Bahnschrift SemiBold" panose="020B0502040204020203" pitchFamily="34" charset="0"/>
              </a:rPr>
              <a:t>Time Projection Chamber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19050"/>
            <a:ext cx="12192000" cy="877888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de-DE" sz="4400" dirty="0">
                <a:latin typeface="Bahnschrift SemiBold" panose="020B0502040204020203" pitchFamily="34" charset="0"/>
              </a:rPr>
              <a:t>Messung de</a:t>
            </a:r>
            <a:r>
              <a:rPr lang="en-US" altLang="zh-CN" sz="4400" dirty="0">
                <a:latin typeface="Bahnschrift SemiBold" panose="020B0502040204020203" pitchFamily="34" charset="0"/>
              </a:rPr>
              <a:t>s</a:t>
            </a:r>
            <a:r>
              <a:rPr lang="de-DE" sz="4400" dirty="0">
                <a:latin typeface="Bahnschrift SemiBold" panose="020B0502040204020203" pitchFamily="34" charset="0"/>
              </a:rPr>
              <a:t> E</a:t>
            </a:r>
            <a:r>
              <a:rPr lang="en-US" altLang="zh-CN" sz="4400" dirty="0" err="1">
                <a:latin typeface="Bahnschrift SemiBold" panose="020B0502040204020203" pitchFamily="34" charset="0"/>
              </a:rPr>
              <a:t>nergieverlusts</a:t>
            </a:r>
            <a:r>
              <a:rPr lang="en-US" altLang="zh-CN" sz="4400" dirty="0">
                <a:latin typeface="Bahnschrift SemiBold" panose="020B0502040204020203" pitchFamily="34" charset="0"/>
              </a:rPr>
              <a:t> </a:t>
            </a:r>
            <a:r>
              <a:rPr lang="de-DE" sz="4400" dirty="0">
                <a:latin typeface="Bahnschrift SemiBold" panose="020B0502040204020203" pitchFamily="34" charset="0"/>
              </a:rPr>
              <a:t>(</a:t>
            </a:r>
            <a:r>
              <a:rPr lang="de-DE" sz="4400" dirty="0" err="1">
                <a:latin typeface="Bahnschrift SemiBold" panose="020B0502040204020203" pitchFamily="34" charset="0"/>
              </a:rPr>
              <a:t>dE</a:t>
            </a:r>
            <a:r>
              <a:rPr lang="de-DE" sz="4400" dirty="0">
                <a:latin typeface="Bahnschrift SemiBold" panose="020B0502040204020203" pitchFamily="34" charset="0"/>
              </a:rPr>
              <a:t> / dx)</a:t>
            </a:r>
            <a:endParaRPr kumimoji="1" lang="ja-JP" altLang="en-US" sz="44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0B288-BD76-4E90-ADBF-FF706219052B}"/>
              </a:ext>
            </a:extLst>
          </p:cNvPr>
          <p:cNvSpPr txBox="1"/>
          <p:nvPr/>
        </p:nvSpPr>
        <p:spPr>
          <a:xfrm>
            <a:off x="748145" y="1125538"/>
            <a:ext cx="44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Prinzip der Messung: </a:t>
            </a:r>
          </a:p>
          <a:p>
            <a:r>
              <a:rPr lang="de-DE" dirty="0">
                <a:latin typeface="Bahnschrift SemiBold" panose="020B0502040204020203" pitchFamily="34" charset="0"/>
              </a:rPr>
              <a:t>Bethe-Bloch Formel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2CF19-D584-4D66-A422-3927DCAC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36" y="1731188"/>
            <a:ext cx="5801833" cy="549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47E20-FF0D-417F-880F-648007FE3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83" y="1413662"/>
            <a:ext cx="4889690" cy="5425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365EF-2DA5-430E-91E4-E907CBCB0B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145" y="2377519"/>
            <a:ext cx="5192615" cy="4400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D369AC-F080-4661-86B8-4F06C2845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032" y="3564349"/>
            <a:ext cx="2271412" cy="390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AB29F-3A77-4621-9791-E947A4503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120" y="3928487"/>
            <a:ext cx="1620857" cy="316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8B6A0F-1505-4A49-BCE4-57C183BF30BA}"/>
                  </a:ext>
                </a:extLst>
              </p:cNvPr>
              <p:cNvSpPr txBox="1"/>
              <p:nvPr/>
            </p:nvSpPr>
            <p:spPr>
              <a:xfrm>
                <a:off x="6358270" y="6379795"/>
                <a:ext cx="9022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𝑚𝑐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𝛽𝛾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8B6A0F-1505-4A49-BCE4-57C183BF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270" y="6379795"/>
                <a:ext cx="902248" cy="369332"/>
              </a:xfrm>
              <a:prstGeom prst="rect">
                <a:avLst/>
              </a:prstGeom>
              <a:blipFill>
                <a:blip r:embed="rId9"/>
                <a:stretch>
                  <a:fillRect r="-10811" b="-1500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170217E-BD05-49CE-AAD5-B3B28312082B}"/>
              </a:ext>
            </a:extLst>
          </p:cNvPr>
          <p:cNvSpPr txBox="1"/>
          <p:nvPr/>
        </p:nvSpPr>
        <p:spPr>
          <a:xfrm>
            <a:off x="6809394" y="1020332"/>
            <a:ext cx="518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Bahnschrift SemiBold" panose="020B0502040204020203" pitchFamily="34" charset="0"/>
              </a:rPr>
              <a:t>Messdaten </a:t>
            </a:r>
            <a:r>
              <a:rPr lang="de-DE" dirty="0" err="1">
                <a:latin typeface="Bahnschrift SemiBold" panose="020B0502040204020203" pitchFamily="34" charset="0"/>
              </a:rPr>
              <a:t>dE</a:t>
            </a:r>
            <a:r>
              <a:rPr lang="de-DE" dirty="0">
                <a:latin typeface="Bahnschrift SemiBold" panose="020B0502040204020203" pitchFamily="34" charset="0"/>
              </a:rPr>
              <a:t>/dx in </a:t>
            </a:r>
            <a:r>
              <a:rPr lang="de-DE" dirty="0" err="1">
                <a:latin typeface="Bahnschrift SemiBold" panose="020B0502040204020203" pitchFamily="34" charset="0"/>
              </a:rPr>
              <a:t>preliminary</a:t>
            </a:r>
            <a:r>
              <a:rPr lang="de-DE" dirty="0">
                <a:latin typeface="Bahnschrift SemiBold" panose="020B0502040204020203" pitchFamily="34" charset="0"/>
              </a:rPr>
              <a:t> STAR Experiment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268EB-C6FB-4C0B-ADDE-B0FB674EF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623" y="2369004"/>
            <a:ext cx="6170725" cy="4371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4ADBF1-57AB-491A-A9C1-681431A5D57C}"/>
              </a:ext>
            </a:extLst>
          </p:cNvPr>
          <p:cNvSpPr txBox="1"/>
          <p:nvPr/>
        </p:nvSpPr>
        <p:spPr>
          <a:xfrm>
            <a:off x="1283043" y="2812001"/>
            <a:ext cx="496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Bahnschrift SemiBold" panose="020B0502040204020203" pitchFamily="34" charset="0"/>
              </a:rPr>
              <a:t>dE</a:t>
            </a:r>
            <a:r>
              <a:rPr lang="de-DE" dirty="0">
                <a:latin typeface="Bahnschrift SemiBold" panose="020B0502040204020203" pitchFamily="34" charset="0"/>
              </a:rPr>
              <a:t>/dx – Kurve der unterschiedliche Teilchen</a:t>
            </a:r>
            <a:endParaRPr lang="LID4096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5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6D3A93CD-574E-4F8C-A81B-74930C4E34BE}"/>
              </a:ext>
            </a:extLst>
          </p:cNvPr>
          <p:cNvSpPr txBox="1">
            <a:spLocks/>
          </p:cNvSpPr>
          <p:nvPr/>
        </p:nvSpPr>
        <p:spPr>
          <a:xfrm>
            <a:off x="0" y="19050"/>
            <a:ext cx="12192000" cy="877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latin typeface="Bahnschrift SemiBold" panose="020B0502040204020203" pitchFamily="34" charset="0"/>
              </a:rPr>
              <a:t>dE</a:t>
            </a:r>
            <a:r>
              <a:rPr lang="de-DE" dirty="0">
                <a:latin typeface="Bahnschrift SemiBold" panose="020B0502040204020203" pitchFamily="34" charset="0"/>
              </a:rPr>
              <a:t> / dx + TOF: 3d-Daten zur PID </a:t>
            </a:r>
            <a:endParaRPr lang="ja-JP" altLang="en-US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C338FC-1514-4302-AD0A-1690DF46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509" y="1028700"/>
            <a:ext cx="7480244" cy="56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0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876300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kumimoji="1" lang="en-US" altLang="ja-JP" sz="4400" dirty="0">
                <a:latin typeface="Bahnschrift SemiBold" panose="020B0502040204020203" pitchFamily="34" charset="0"/>
              </a:rPr>
              <a:t>Cherenkov </a:t>
            </a:r>
            <a:r>
              <a:rPr kumimoji="1" lang="en-US" altLang="ja-JP" sz="4400" dirty="0" err="1">
                <a:latin typeface="Bahnschrift SemiBold" panose="020B0502040204020203" pitchFamily="34" charset="0"/>
              </a:rPr>
              <a:t>Detektor</a:t>
            </a:r>
            <a:endParaRPr kumimoji="1" lang="ja-JP" altLang="en-US" sz="44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D831B-69B8-4834-A824-FC80ED51023A}"/>
              </a:ext>
            </a:extLst>
          </p:cNvPr>
          <p:cNvSpPr txBox="1"/>
          <p:nvPr/>
        </p:nvSpPr>
        <p:spPr>
          <a:xfrm>
            <a:off x="660400" y="1194383"/>
            <a:ext cx="99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Bahnschrift SemiBold" panose="020B0502040204020203" pitchFamily="34" charset="0"/>
              </a:rPr>
              <a:t>Recap</a:t>
            </a:r>
            <a:r>
              <a:rPr lang="de-DE" dirty="0">
                <a:latin typeface="Bahnschrift SemiBold" panose="020B0502040204020203" pitchFamily="34" charset="0"/>
              </a:rPr>
              <a:t>:</a:t>
            </a:r>
            <a:endParaRPr lang="LID4096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FB0EA-9933-4E33-8569-6026A2B7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0" y="1563715"/>
            <a:ext cx="3089375" cy="4270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AFE3E5-1719-42A3-A5D5-C213A661B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95" y="1563715"/>
            <a:ext cx="3079369" cy="4270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B0E99-5BA3-4FC2-8199-AF04DD16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117" y="4210872"/>
            <a:ext cx="3707278" cy="2306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26C25-E0F4-4DD4-897E-ED940E02E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983" y="3674042"/>
            <a:ext cx="4467727" cy="3090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68A6C8-93FC-4009-9528-6C1208139006}"/>
                  </a:ext>
                </a:extLst>
              </p:cNvPr>
              <p:cNvSpPr/>
              <p:nvPr/>
            </p:nvSpPr>
            <p:spPr>
              <a:xfrm>
                <a:off x="9223219" y="3039797"/>
                <a:ext cx="1395254" cy="659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func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68A6C8-93FC-4009-9528-6C1208139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219" y="3039797"/>
                <a:ext cx="1395254" cy="659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24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78C30D"/>
      </a:accent1>
      <a:accent2>
        <a:srgbClr val="099B62"/>
      </a:accent2>
      <a:accent3>
        <a:srgbClr val="21CFDF"/>
      </a:accent3>
      <a:accent4>
        <a:srgbClr val="179FDF"/>
      </a:accent4>
      <a:accent5>
        <a:srgbClr val="E75710"/>
      </a:accent5>
      <a:accent6>
        <a:srgbClr val="F89C19"/>
      </a:accent6>
      <a:hlink>
        <a:srgbClr val="7CDE25"/>
      </a:hlink>
      <a:folHlink>
        <a:srgbClr val="BCE8A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24356</TotalTime>
  <Words>861</Words>
  <Application>Microsoft Office PowerPoint</Application>
  <PresentationFormat>Widescreen</PresentationFormat>
  <Paragraphs>181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Bahnschrift SemiBold</vt:lpstr>
      <vt:lpstr>Calibri</vt:lpstr>
      <vt:lpstr>Calibri Light</vt:lpstr>
      <vt:lpstr>Cambria Math</vt:lpstr>
      <vt:lpstr>Consolas</vt:lpstr>
      <vt:lpstr>Rockwell</vt:lpstr>
      <vt:lpstr>Wingdings</vt:lpstr>
      <vt:lpstr>Atlas</vt:lpstr>
      <vt:lpstr>Office テーマ</vt:lpstr>
      <vt:lpstr>WHO  IS  WHO? Teilchenidentifikation  für  die Flavour-Physik</vt:lpstr>
      <vt:lpstr>Flavour-Physik?</vt:lpstr>
      <vt:lpstr>Wie?</vt:lpstr>
      <vt:lpstr>Flugzeitsmessung (TOF)</vt:lpstr>
      <vt:lpstr>PowerPoint Presentation</vt:lpstr>
      <vt:lpstr>PowerPoint Presentation</vt:lpstr>
      <vt:lpstr>Messung des Energieverlusts (dE / dx)</vt:lpstr>
      <vt:lpstr>PowerPoint Presentation</vt:lpstr>
      <vt:lpstr>Cherenkov Detektor</vt:lpstr>
      <vt:lpstr>PowerPoint Presentation</vt:lpstr>
      <vt:lpstr>PowerPoint Presentation</vt:lpstr>
      <vt:lpstr>Belle II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LHCb Experiment</vt:lpstr>
      <vt:lpstr>PowerPoint Presentation</vt:lpstr>
      <vt:lpstr>Zusammenfassung </vt:lpstr>
      <vt:lpstr>Zusammenfassung 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 IS  WHO? Teilchenidentifikation  für  die Flavour-Physik</dc:title>
  <dc:creator>雅洁 梁</dc:creator>
  <cp:lastModifiedBy>雅洁 梁</cp:lastModifiedBy>
  <cp:revision>126</cp:revision>
  <dcterms:created xsi:type="dcterms:W3CDTF">2018-12-16T09:10:21Z</dcterms:created>
  <dcterms:modified xsi:type="dcterms:W3CDTF">2019-01-11T00:06:11Z</dcterms:modified>
</cp:coreProperties>
</file>